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63" r:id="rId5"/>
    <p:sldId id="268" r:id="rId6"/>
    <p:sldId id="261" r:id="rId7"/>
    <p:sldId id="264" r:id="rId8"/>
    <p:sldId id="265" r:id="rId9"/>
    <p:sldId id="266" r:id="rId10"/>
    <p:sldId id="267" r:id="rId11"/>
    <p:sldId id="257" r:id="rId12"/>
    <p:sldId id="258" r:id="rId13"/>
    <p:sldId id="259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5E99-1BEE-42DF-B5C2-01CE261AF798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E5FA-F87C-458E-8573-9E954E156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5E99-1BEE-42DF-B5C2-01CE261AF798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E5FA-F87C-458E-8573-9E954E156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5E99-1BEE-42DF-B5C2-01CE261AF798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E5FA-F87C-458E-8573-9E954E156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5E99-1BEE-42DF-B5C2-01CE261AF798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E5FA-F87C-458E-8573-9E954E156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5E99-1BEE-42DF-B5C2-01CE261AF798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E5FA-F87C-458E-8573-9E954E156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5E99-1BEE-42DF-B5C2-01CE261AF798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E5FA-F87C-458E-8573-9E954E156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5E99-1BEE-42DF-B5C2-01CE261AF798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E5FA-F87C-458E-8573-9E954E156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5E99-1BEE-42DF-B5C2-01CE261AF798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9DE5FA-F87C-458E-8573-9E954E156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5E99-1BEE-42DF-B5C2-01CE261AF798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E5FA-F87C-458E-8573-9E954E156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5E99-1BEE-42DF-B5C2-01CE261AF798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89DE5FA-F87C-458E-8573-9E954E156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725E99-1BEE-42DF-B5C2-01CE261AF798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E5FA-F87C-458E-8573-9E954E156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725E99-1BEE-42DF-B5C2-01CE261AF798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89DE5FA-F87C-458E-8573-9E954E156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Causes </a:t>
            </a:r>
            <a:r>
              <a:rPr lang="en-US" sz="3200" dirty="0" smtClean="0"/>
              <a:t>of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200" dirty="0" smtClean="0"/>
              <a:t>the </a:t>
            </a:r>
            <a:r>
              <a:rPr lang="en-US" dirty="0" smtClean="0"/>
              <a:t>First World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Austria-Hungary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953000"/>
          </a:xfrm>
        </p:spPr>
        <p:txBody>
          <a:bodyPr/>
          <a:lstStyle/>
          <a:p>
            <a:r>
              <a:rPr lang="en-US" dirty="0" smtClean="0"/>
              <a:t>New country</a:t>
            </a:r>
          </a:p>
          <a:p>
            <a:pPr lvl="1"/>
            <a:r>
              <a:rPr lang="en-US" dirty="0" smtClean="0"/>
              <a:t>Unified 1867</a:t>
            </a:r>
          </a:p>
          <a:p>
            <a:r>
              <a:rPr lang="en-US" dirty="0" smtClean="0"/>
              <a:t>Diversity</a:t>
            </a:r>
          </a:p>
          <a:p>
            <a:pPr lvl="1"/>
            <a:r>
              <a:rPr lang="en-US" dirty="0" smtClean="0"/>
              <a:t>Over ten ethnic groups</a:t>
            </a:r>
          </a:p>
          <a:p>
            <a:pPr lvl="1"/>
            <a:r>
              <a:rPr lang="en-US" dirty="0" smtClean="0"/>
              <a:t>All are second to Austrians</a:t>
            </a:r>
          </a:p>
          <a:p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Emperor Franz Josef</a:t>
            </a:r>
          </a:p>
          <a:p>
            <a:pPr lvl="1"/>
            <a:r>
              <a:rPr lang="en-US" dirty="0" smtClean="0"/>
              <a:t>Two Parliaments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276600"/>
            <a:ext cx="4267200" cy="329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7910" y="1192369"/>
            <a:ext cx="22288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57200"/>
            <a:ext cx="20764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II.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</a:rPr>
              <a:t>M</a:t>
            </a:r>
            <a:r>
              <a:rPr lang="en-US" sz="3600" dirty="0" smtClean="0"/>
              <a:t>: militarism</a:t>
            </a:r>
          </a:p>
          <a:p>
            <a:r>
              <a:rPr lang="en-US" sz="4800" b="1" dirty="0" smtClean="0">
                <a:solidFill>
                  <a:schemeClr val="accent2"/>
                </a:solidFill>
              </a:rPr>
              <a:t>A</a:t>
            </a:r>
            <a:r>
              <a:rPr lang="en-US" sz="3600" dirty="0" smtClean="0"/>
              <a:t>: alliances</a:t>
            </a:r>
          </a:p>
          <a:p>
            <a:r>
              <a:rPr lang="en-US" sz="4800" b="1" dirty="0" smtClean="0">
                <a:solidFill>
                  <a:schemeClr val="accent2"/>
                </a:solidFill>
              </a:rPr>
              <a:t>I</a:t>
            </a:r>
            <a:r>
              <a:rPr lang="en-US" sz="3600" dirty="0" smtClean="0"/>
              <a:t>: imperialism</a:t>
            </a:r>
          </a:p>
          <a:p>
            <a:r>
              <a:rPr lang="en-US" sz="4800" b="1" dirty="0" smtClean="0">
                <a:solidFill>
                  <a:schemeClr val="accent2"/>
                </a:solidFill>
              </a:rPr>
              <a:t>N</a:t>
            </a:r>
            <a:r>
              <a:rPr lang="en-US" sz="3600" dirty="0" smtClean="0"/>
              <a:t>: nationalism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800"/>
            <a:ext cx="265967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895600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876800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chemeClr val="accent2"/>
                </a:solidFill>
              </a:rPr>
              <a:t>M</a:t>
            </a:r>
            <a:r>
              <a:rPr lang="en-US" dirty="0" smtClean="0"/>
              <a:t>ilitarism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armies of France and Germany doubled in size between 1870 and 1914.</a:t>
            </a:r>
          </a:p>
          <a:p>
            <a:r>
              <a:rPr lang="en-US" dirty="0" smtClean="0"/>
              <a:t>Britain and Germany competed for the largest navy.</a:t>
            </a:r>
          </a:p>
          <a:p>
            <a:r>
              <a:rPr lang="en-US" dirty="0" smtClean="0"/>
              <a:t>Germany planned for a future war, developing the </a:t>
            </a:r>
            <a:r>
              <a:rPr lang="en-US" b="1" dirty="0" err="1" smtClean="0">
                <a:solidFill>
                  <a:schemeClr val="accent1"/>
                </a:solidFill>
              </a:rPr>
              <a:t>Schliffen</a:t>
            </a:r>
            <a:r>
              <a:rPr lang="en-US" b="1" dirty="0" smtClean="0">
                <a:solidFill>
                  <a:schemeClr val="accent1"/>
                </a:solidFill>
              </a:rPr>
              <a:t> Plan </a:t>
            </a:r>
            <a:r>
              <a:rPr lang="en-US" dirty="0" smtClean="0"/>
              <a:t>to defeat France.</a:t>
            </a: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272" y="838200"/>
            <a:ext cx="332457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0194" y="3581400"/>
            <a:ext cx="339803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chemeClr val="accent2"/>
                </a:solidFill>
              </a:rPr>
              <a:t>A</a:t>
            </a:r>
            <a:r>
              <a:rPr lang="en-US" dirty="0" smtClean="0"/>
              <a:t>lliances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Promised to go to war if any went to war</a:t>
            </a:r>
          </a:p>
          <a:p>
            <a:r>
              <a:rPr lang="en-US" dirty="0" smtClean="0"/>
              <a:t>Allies </a:t>
            </a:r>
            <a:r>
              <a:rPr lang="en-US" sz="2400" b="1" dirty="0" smtClean="0">
                <a:solidFill>
                  <a:schemeClr val="accent3"/>
                </a:solidFill>
              </a:rPr>
              <a:t>(Triple Entente)</a:t>
            </a:r>
            <a:endParaRPr lang="en-US" b="1" dirty="0" smtClean="0">
              <a:solidFill>
                <a:schemeClr val="accent3"/>
              </a:solidFill>
            </a:endParaRPr>
          </a:p>
          <a:p>
            <a:pPr lvl="1"/>
            <a:r>
              <a:rPr lang="en-US" dirty="0" smtClean="0"/>
              <a:t>Britain</a:t>
            </a:r>
          </a:p>
          <a:p>
            <a:pPr lvl="1"/>
            <a:r>
              <a:rPr lang="en-US" dirty="0" smtClean="0"/>
              <a:t>France</a:t>
            </a:r>
          </a:p>
          <a:p>
            <a:pPr lvl="1"/>
            <a:r>
              <a:rPr lang="en-US" dirty="0" smtClean="0"/>
              <a:t>Russia</a:t>
            </a:r>
            <a:endParaRPr lang="en-US" dirty="0"/>
          </a:p>
          <a:p>
            <a:r>
              <a:rPr lang="en-US" dirty="0" smtClean="0"/>
              <a:t>Central Powers </a:t>
            </a:r>
            <a:r>
              <a:rPr lang="en-US" sz="2400" b="1" dirty="0" smtClean="0">
                <a:solidFill>
                  <a:schemeClr val="accent3"/>
                </a:solidFill>
              </a:rPr>
              <a:t>(Triple Alliance</a:t>
            </a:r>
            <a:r>
              <a:rPr lang="en-US" sz="3200" b="1" dirty="0" smtClean="0">
                <a:solidFill>
                  <a:schemeClr val="accent3"/>
                </a:solidFill>
              </a:rPr>
              <a:t>)</a:t>
            </a:r>
            <a:endParaRPr lang="en-US" dirty="0" smtClean="0"/>
          </a:p>
          <a:p>
            <a:pPr lvl="1"/>
            <a:r>
              <a:rPr lang="en-US" dirty="0" smtClean="0"/>
              <a:t>Germany</a:t>
            </a:r>
          </a:p>
          <a:p>
            <a:pPr lvl="1"/>
            <a:r>
              <a:rPr lang="en-US" dirty="0" smtClean="0"/>
              <a:t>Austria-Hungary</a:t>
            </a:r>
          </a:p>
          <a:p>
            <a:pPr lvl="1"/>
            <a:r>
              <a:rPr lang="en-US" dirty="0" smtClean="0"/>
              <a:t>The Ottoman Empire (</a:t>
            </a:r>
            <a:r>
              <a:rPr lang="en-US" smtClean="0"/>
              <a:t>now Turkey)</a:t>
            </a:r>
            <a:endParaRPr lang="en-US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09800"/>
            <a:ext cx="2961807" cy="196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chemeClr val="accent2"/>
                </a:solidFill>
              </a:rPr>
              <a:t>I</a:t>
            </a:r>
            <a:r>
              <a:rPr lang="en-US" dirty="0" smtClean="0"/>
              <a:t>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819400"/>
          </a:xfrm>
        </p:spPr>
        <p:txBody>
          <a:bodyPr/>
          <a:lstStyle/>
          <a:p>
            <a:r>
              <a:rPr lang="en-US" dirty="0" smtClean="0"/>
              <a:t>Britain and France had largest empires</a:t>
            </a:r>
          </a:p>
          <a:p>
            <a:r>
              <a:rPr lang="en-US" dirty="0" smtClean="0"/>
              <a:t>Germany’s empire was small</a:t>
            </a:r>
          </a:p>
          <a:p>
            <a:r>
              <a:rPr lang="en-US" dirty="0" smtClean="0"/>
              <a:t>Colonies provided</a:t>
            </a:r>
          </a:p>
          <a:p>
            <a:pPr lvl="1"/>
            <a:r>
              <a:rPr lang="en-US" dirty="0" smtClean="0"/>
              <a:t>Raw materials</a:t>
            </a:r>
          </a:p>
          <a:p>
            <a:pPr lvl="1"/>
            <a:r>
              <a:rPr lang="en-US" dirty="0" smtClean="0"/>
              <a:t>Markets for products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895600"/>
            <a:ext cx="336891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778375"/>
            <a:ext cx="249555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343400"/>
            <a:ext cx="2743200" cy="207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/>
              <a:t>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724400" cy="4343400"/>
          </a:xfrm>
        </p:spPr>
        <p:txBody>
          <a:bodyPr/>
          <a:lstStyle/>
          <a:p>
            <a:r>
              <a:rPr lang="en-US" dirty="0" smtClean="0"/>
              <a:t>Everyone thinks their country is the best.</a:t>
            </a:r>
          </a:p>
          <a:p>
            <a:r>
              <a:rPr lang="en-US" dirty="0" smtClean="0"/>
              <a:t>Germany is huge and new.</a:t>
            </a:r>
          </a:p>
          <a:p>
            <a:r>
              <a:rPr lang="en-US" dirty="0" smtClean="0"/>
              <a:t>France is angry about Alsace-Lorraine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464" y="1295400"/>
            <a:ext cx="359096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30362"/>
          </a:xfrm>
        </p:spPr>
        <p:txBody>
          <a:bodyPr>
            <a:normAutofit/>
          </a:bodyPr>
          <a:lstStyle/>
          <a:p>
            <a:r>
              <a:rPr lang="en-US" dirty="0" smtClean="0"/>
              <a:t>III.  Assassination of Archduke 	Franz Ferdinand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5943600" cy="4144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Heir to the Austria-Hungarian throne killed in </a:t>
            </a:r>
            <a:r>
              <a:rPr lang="en-US" b="1" dirty="0" smtClean="0">
                <a:solidFill>
                  <a:schemeClr val="accent1"/>
                </a:solidFill>
              </a:rPr>
              <a:t>Sarajevo </a:t>
            </a:r>
            <a:r>
              <a:rPr lang="en-US" dirty="0" smtClean="0"/>
              <a:t>in Bosnia</a:t>
            </a:r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Killer is 19-year-old </a:t>
            </a:r>
            <a:r>
              <a:rPr lang="en-US" dirty="0" err="1" smtClean="0"/>
              <a:t>Gavrilo</a:t>
            </a:r>
            <a:r>
              <a:rPr lang="en-US" dirty="0" smtClean="0"/>
              <a:t> </a:t>
            </a:r>
            <a:r>
              <a:rPr lang="en-US" dirty="0" err="1" smtClean="0"/>
              <a:t>Princip</a:t>
            </a:r>
            <a:r>
              <a:rPr lang="en-US" dirty="0" smtClean="0"/>
              <a:t>, a member of </a:t>
            </a:r>
            <a:r>
              <a:rPr lang="en-US" b="1" dirty="0" smtClean="0">
                <a:solidFill>
                  <a:schemeClr val="accent1"/>
                </a:solidFill>
              </a:rPr>
              <a:t>The Black Hand</a:t>
            </a:r>
            <a:r>
              <a:rPr lang="en-US" dirty="0" smtClean="0"/>
              <a:t>, who wants freedom for Bosnia</a:t>
            </a:r>
          </a:p>
          <a:p>
            <a:r>
              <a:rPr lang="en-US" dirty="0" smtClean="0"/>
              <a:t>Austria-Hungary and Germany declare war on </a:t>
            </a:r>
            <a:r>
              <a:rPr lang="en-US" b="1" dirty="0" smtClean="0">
                <a:solidFill>
                  <a:schemeClr val="accent1"/>
                </a:solidFill>
              </a:rPr>
              <a:t>Serbia</a:t>
            </a:r>
          </a:p>
          <a:p>
            <a:r>
              <a:rPr lang="en-US" dirty="0" smtClean="0"/>
              <a:t>Serbia has cultural ties and an </a:t>
            </a:r>
            <a:r>
              <a:rPr lang="en-US" b="1" dirty="0" smtClean="0">
                <a:solidFill>
                  <a:schemeClr val="accent1"/>
                </a:solidFill>
              </a:rPr>
              <a:t>alliance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with </a:t>
            </a:r>
            <a:r>
              <a:rPr lang="en-US" b="1" dirty="0" smtClean="0">
                <a:solidFill>
                  <a:schemeClr val="accent1"/>
                </a:solidFill>
              </a:rPr>
              <a:t>Russia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438400"/>
            <a:ext cx="290854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2556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</a:rPr>
              <a:t>I.  The World in 1914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219199"/>
          </a:xfrm>
        </p:spPr>
        <p:txBody>
          <a:bodyPr/>
          <a:lstStyle/>
          <a:p>
            <a:r>
              <a:rPr lang="en-US" dirty="0" smtClean="0"/>
              <a:t>The world is dominated by the major European powers.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743200"/>
            <a:ext cx="6038850" cy="383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A. The Importance of Monarchy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2097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Every country, except France, has a monarch as head of state.</a:t>
            </a:r>
          </a:p>
          <a:p>
            <a:r>
              <a:rPr lang="en-US" dirty="0" smtClean="0"/>
              <a:t>Some have more power (Germany &amp; Russia) and some have less (Britain)</a:t>
            </a:r>
          </a:p>
          <a:p>
            <a:r>
              <a:rPr lang="en-US" dirty="0" smtClean="0"/>
              <a:t>King George V, Tsar Nicholas II, and Kaiser Wilhelm II are first cousins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6538586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B. The Importance of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Unless you are in China or Latin America, </a:t>
            </a:r>
            <a:r>
              <a:rPr lang="en-US" dirty="0" smtClean="0"/>
              <a:t>you live in country controlled by Britain, France, the Netherlands, Germany, or Russia.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657600"/>
            <a:ext cx="7239000" cy="290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Important Countries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Great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9529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Government:</a:t>
            </a:r>
          </a:p>
          <a:p>
            <a:pPr lvl="1"/>
            <a:r>
              <a:rPr lang="en-US" dirty="0" smtClean="0"/>
              <a:t>King George V is a national symbol</a:t>
            </a:r>
          </a:p>
          <a:p>
            <a:pPr lvl="1"/>
            <a:r>
              <a:rPr lang="en-US" dirty="0" smtClean="0"/>
              <a:t>Parliament runs the country  </a:t>
            </a:r>
          </a:p>
          <a:p>
            <a:r>
              <a:rPr lang="en-US" dirty="0" smtClean="0"/>
              <a:t>Economy</a:t>
            </a:r>
          </a:p>
          <a:p>
            <a:pPr lvl="1"/>
            <a:r>
              <a:rPr lang="en-US" dirty="0" smtClean="0"/>
              <a:t>A strong industrial economy</a:t>
            </a:r>
          </a:p>
          <a:p>
            <a:r>
              <a:rPr lang="en-US" dirty="0" smtClean="0"/>
              <a:t>Empire:</a:t>
            </a:r>
          </a:p>
          <a:p>
            <a:pPr lvl="1"/>
            <a:r>
              <a:rPr lang="en-US" dirty="0" smtClean="0"/>
              <a:t>¼ of humans are ruled by Britain</a:t>
            </a:r>
          </a:p>
          <a:p>
            <a:pPr lvl="1"/>
            <a:r>
              <a:rPr lang="en-US" dirty="0" smtClean="0"/>
              <a:t>Empire includes India, NE + S Africa, Australia, and Canada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762000"/>
            <a:ext cx="377877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0" y="3581400"/>
            <a:ext cx="3683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52400"/>
            <a:ext cx="136871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New country</a:t>
            </a:r>
          </a:p>
          <a:p>
            <a:pPr lvl="1"/>
            <a:r>
              <a:rPr lang="en-US" dirty="0" smtClean="0"/>
              <a:t>unified in 1871</a:t>
            </a:r>
          </a:p>
          <a:p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Kaiser Wilhelm II has grabbed power.</a:t>
            </a:r>
          </a:p>
          <a:p>
            <a:r>
              <a:rPr lang="en-US" dirty="0" smtClean="0"/>
              <a:t>Economy</a:t>
            </a:r>
          </a:p>
          <a:p>
            <a:pPr lvl="1"/>
            <a:r>
              <a:rPr lang="en-US" dirty="0" smtClean="0"/>
              <a:t>A strong industrial economy</a:t>
            </a:r>
          </a:p>
          <a:p>
            <a:r>
              <a:rPr lang="en-US" dirty="0" smtClean="0"/>
              <a:t>Military</a:t>
            </a:r>
          </a:p>
          <a:p>
            <a:pPr lvl="1"/>
            <a:r>
              <a:rPr lang="en-US" dirty="0" smtClean="0"/>
              <a:t>Won several small wars in the 1800s</a:t>
            </a:r>
          </a:p>
          <a:p>
            <a:r>
              <a:rPr lang="en-US" dirty="0" smtClean="0"/>
              <a:t>Empire</a:t>
            </a:r>
          </a:p>
          <a:p>
            <a:pPr lvl="1"/>
            <a:r>
              <a:rPr lang="en-US" dirty="0" smtClean="0"/>
              <a:t>Small: Togo, Tanzania, + Namibia.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53891"/>
            <a:ext cx="1828800" cy="170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28600"/>
            <a:ext cx="2133600" cy="270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799" y="762000"/>
            <a:ext cx="3342231" cy="159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971800"/>
            <a:ext cx="18669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6096000" cy="50291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Autocracy under Tsar Nicholas II</a:t>
            </a:r>
          </a:p>
          <a:p>
            <a:r>
              <a:rPr lang="en-US" dirty="0" smtClean="0"/>
              <a:t>Economy</a:t>
            </a:r>
          </a:p>
          <a:p>
            <a:pPr lvl="1"/>
            <a:r>
              <a:rPr lang="en-US" dirty="0" smtClean="0"/>
              <a:t>Agricultural; most Russians are still peasants</a:t>
            </a:r>
          </a:p>
          <a:p>
            <a:pPr lvl="1"/>
            <a:r>
              <a:rPr lang="en-US" dirty="0" smtClean="0"/>
              <a:t>Constant strikes</a:t>
            </a:r>
          </a:p>
          <a:p>
            <a:r>
              <a:rPr lang="en-US" dirty="0" smtClean="0"/>
              <a:t>Military</a:t>
            </a:r>
          </a:p>
          <a:p>
            <a:pPr lvl="1"/>
            <a:r>
              <a:rPr lang="en-US" dirty="0" smtClean="0"/>
              <a:t>Lots of soldiers; few weapons</a:t>
            </a:r>
          </a:p>
          <a:p>
            <a:r>
              <a:rPr lang="en-US" dirty="0" smtClean="0"/>
              <a:t>Empire</a:t>
            </a:r>
          </a:p>
          <a:p>
            <a:pPr lvl="1"/>
            <a:r>
              <a:rPr lang="en-US" dirty="0" smtClean="0"/>
              <a:t>Huge, but poor in resources</a:t>
            </a:r>
          </a:p>
          <a:p>
            <a:pPr lvl="1"/>
            <a:r>
              <a:rPr lang="en-US" dirty="0" smtClean="0"/>
              <a:t>All of central Asia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819400"/>
            <a:ext cx="24574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8434" y="533400"/>
            <a:ext cx="328612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876800"/>
            <a:ext cx="3076575" cy="173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Republic, with a Prime Minister</a:t>
            </a:r>
          </a:p>
          <a:p>
            <a:r>
              <a:rPr lang="en-US" dirty="0" smtClean="0"/>
              <a:t>Economy</a:t>
            </a:r>
          </a:p>
          <a:p>
            <a:pPr lvl="1"/>
            <a:r>
              <a:rPr lang="en-US" dirty="0" smtClean="0"/>
              <a:t>Not as strong as Britain and Germany</a:t>
            </a:r>
          </a:p>
          <a:p>
            <a:r>
              <a:rPr lang="en-US" dirty="0" smtClean="0"/>
              <a:t>Concerns</a:t>
            </a:r>
          </a:p>
          <a:p>
            <a:pPr lvl="1"/>
            <a:r>
              <a:rPr lang="en-US" dirty="0" smtClean="0"/>
              <a:t>Angry about loss of </a:t>
            </a:r>
            <a:r>
              <a:rPr lang="en-US" b="1" dirty="0" smtClean="0">
                <a:solidFill>
                  <a:schemeClr val="accent1"/>
                </a:solidFill>
              </a:rPr>
              <a:t>Alsace-Lorraine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in the Franco-Prussian War</a:t>
            </a:r>
          </a:p>
          <a:p>
            <a:pPr lvl="1"/>
            <a:r>
              <a:rPr lang="en-US" dirty="0" smtClean="0"/>
              <a:t>Tried to keep up with German Army after being invaded in 1870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743200"/>
            <a:ext cx="3114675" cy="398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04800"/>
            <a:ext cx="3048000" cy="202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364</TotalTime>
  <Words>464</Words>
  <Application>Microsoft Office PowerPoint</Application>
  <PresentationFormat>On-screen Show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Technic</vt:lpstr>
      <vt:lpstr>Causes of  the First World War</vt:lpstr>
      <vt:lpstr>I.  The World in 1914</vt:lpstr>
      <vt:lpstr>A. The Importance of Monarchy</vt:lpstr>
      <vt:lpstr>B. The Importance of Imperialism</vt:lpstr>
      <vt:lpstr>C. Important Countries</vt:lpstr>
      <vt:lpstr>1. Great Britain</vt:lpstr>
      <vt:lpstr>2. Germany</vt:lpstr>
      <vt:lpstr>3. Russia</vt:lpstr>
      <vt:lpstr>4. France</vt:lpstr>
      <vt:lpstr>5. Austria-Hungary</vt:lpstr>
      <vt:lpstr>II. Causes</vt:lpstr>
      <vt:lpstr>Militarism</vt:lpstr>
      <vt:lpstr>Alliances</vt:lpstr>
      <vt:lpstr>Imperialism</vt:lpstr>
      <vt:lpstr>Nationalism</vt:lpstr>
      <vt:lpstr>III.  Assassination of Archduke  Franz Ferdinand</vt:lpstr>
    </vt:vector>
  </TitlesOfParts>
  <Company>NYCDOE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 the First World War</dc:title>
  <dc:creator>Administrator</dc:creator>
  <cp:lastModifiedBy>Admin</cp:lastModifiedBy>
  <cp:revision>11</cp:revision>
  <dcterms:created xsi:type="dcterms:W3CDTF">2011-11-28T17:38:26Z</dcterms:created>
  <dcterms:modified xsi:type="dcterms:W3CDTF">2015-01-07T17:16:40Z</dcterms:modified>
</cp:coreProperties>
</file>