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/>
          <p:nvPr/>
        </p:nvSpPr>
        <p:spPr>
          <a:xfrm flipH="1" rot="10800000">
            <a:off x="5410200" y="3897009"/>
            <a:ext cx="3733800" cy="192023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Shape 27"/>
          <p:cNvSpPr/>
          <p:nvPr/>
        </p:nvSpPr>
        <p:spPr>
          <a:xfrm flipH="1" rot="10800000">
            <a:off x="5410200" y="4115166"/>
            <a:ext cx="3733800" cy="9143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Shape 28"/>
          <p:cNvSpPr/>
          <p:nvPr/>
        </p:nvSpPr>
        <p:spPr>
          <a:xfrm flipH="1" rot="10800000">
            <a:off x="5410200" y="4164403"/>
            <a:ext cx="1965959" cy="1828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Shape 29"/>
          <p:cNvSpPr/>
          <p:nvPr/>
        </p:nvSpPr>
        <p:spPr>
          <a:xfrm flipH="1" rot="10800000">
            <a:off x="5410200" y="4199572"/>
            <a:ext cx="1965959" cy="9143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410200" y="3962400"/>
            <a:ext cx="3063240" cy="2743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7376507" y="4060982"/>
            <a:ext cx="1600199" cy="36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3675526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/>
          <p:nvPr/>
        </p:nvSpPr>
        <p:spPr>
          <a:xfrm flipH="1" rot="10800000">
            <a:off x="6414051" y="3643089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0" y="0"/>
            <a:ext cx="9144000" cy="3701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Shape 36"/>
          <p:cNvSpPr txBox="1"/>
          <p:nvPr>
            <p:ph type="ctrTitle"/>
          </p:nvPr>
        </p:nvSpPr>
        <p:spPr>
          <a:xfrm>
            <a:off x="457200" y="2401886"/>
            <a:ext cx="84582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4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457200" y="3899937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7" lvl="0" marL="64008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6705600" y="4206239"/>
            <a:ext cx="96011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320088" y="1135"/>
            <a:ext cx="747711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2409443" y="297179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63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68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26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619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563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 rot="5400000">
            <a:off x="4991100" y="2933699"/>
            <a:ext cx="5486399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838200" y="762000"/>
            <a:ext cx="5486399" cy="624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63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68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26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619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563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63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68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26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619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563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22312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Trebuchet MS"/>
              <a:buNone/>
              <a:defRPr b="1" i="0" sz="43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722312" y="3367087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19" lvl="0" marL="45720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21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51968" lvl="1" marL="658368" marR="0" rtl="0" algn="l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b="0" i="0" sz="1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5044" lvl="2" marL="923544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01675" lvl="3" marL="1179576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83388" lvl="4" marL="1389888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131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19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107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73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690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648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131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19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107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73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690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81000" y="1143000"/>
            <a:ext cx="8381999" cy="1069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81000" y="2244969"/>
            <a:ext cx="4041648" cy="457200"/>
          </a:xfrm>
          <a:prstGeom prst="rect">
            <a:avLst/>
          </a:prstGeom>
          <a:solidFill>
            <a:srgbClr val="FF0000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-7619" lvl="0" marL="45720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1" i="0" sz="1900" u="none" cap="none" strike="noStrik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51968" lvl="1" marL="658368" marR="0" rtl="0" algn="l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b="1" i="0" sz="20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5044" lvl="2" marL="923544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01675" lvl="3" marL="1179576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83388" lvl="4" marL="1389888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1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721225" y="2244969"/>
            <a:ext cx="4041774" cy="457200"/>
          </a:xfrm>
          <a:prstGeom prst="rect">
            <a:avLst/>
          </a:prstGeom>
          <a:solidFill>
            <a:srgbClr val="FF0000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-7619" lvl="0" marL="45720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1" i="0" sz="1900" u="none" cap="none" strike="noStrik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51968" lvl="1" marL="658368" marR="0" rtl="0" algn="l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b="1" i="0" sz="20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5044" lvl="2" marL="923544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01675" lvl="3" marL="1179576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83388" lvl="4" marL="1389888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1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3" type="body"/>
          </p:nvPr>
        </p:nvSpPr>
        <p:spPr>
          <a:xfrm>
            <a:off x="381000" y="2708518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249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107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000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17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4" type="body"/>
          </p:nvPr>
        </p:nvSpPr>
        <p:spPr>
          <a:xfrm>
            <a:off x="4718303" y="2708518"/>
            <a:ext cx="4041774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249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107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000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17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1143000"/>
            <a:ext cx="8229600" cy="1069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583679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5353496" y="1101970"/>
            <a:ext cx="3383280" cy="87782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1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5353496" y="2010726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9144" lvl="0" marL="9144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51968" lvl="1" marL="658368" marR="0" rtl="0" algn="l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b="0" i="0" sz="12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5044" lvl="2" marL="923544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01675" lvl="3" marL="1179576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83388" lvl="4" marL="1389888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9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152400" y="776287"/>
            <a:ext cx="5102351" cy="58521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609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741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26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746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563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 rot="-5400000">
            <a:off x="3393016" y="3156576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1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7" name="Shape 87"/>
          <p:cNvSpPr/>
          <p:nvPr>
            <p:ph idx="2" type="pic"/>
          </p:nvPr>
        </p:nvSpPr>
        <p:spPr>
          <a:xfrm>
            <a:off x="403670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  <a:effectLst>
            <a:outerShdw blurRad="57150" rotWithShape="0" algn="tl" dir="4800000" dist="31750">
              <a:srgbClr val="000000">
                <a:alpha val="24705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68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26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619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563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088442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51968" lvl="1" marL="658368" marR="0" rtl="0" algn="l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b="0" i="0" sz="12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5044" lvl="2" marL="923544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01675" lvl="3" marL="1179576" marR="0" rtl="0" algn="l">
              <a:spcBef>
                <a:spcPts val="30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83388" lvl="4" marL="1389888" marR="0" rtl="0" algn="l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b="0" i="0" sz="9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366817"/>
            <a:ext cx="9144000" cy="84406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31066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308276"/>
            <a:ext cx="9144001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 flipH="1" rot="10800000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/>
          <p:nvPr/>
        </p:nvSpPr>
        <p:spPr>
          <a:xfrm flipH="1" rot="10800000">
            <a:off x="5410200" y="440112"/>
            <a:ext cx="3733800" cy="18003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407339" y="497504"/>
            <a:ext cx="3063240" cy="2743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373646" y="588943"/>
            <a:ext cx="1600199" cy="36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9084965" y="-2001"/>
            <a:ext cx="57625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9044481" y="-2001"/>
            <a:ext cx="27431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9025428" y="-2001"/>
            <a:ext cx="9143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975422" y="-2001"/>
            <a:ext cx="27431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8915677" y="379"/>
            <a:ext cx="54863" cy="58521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8873475" y="379"/>
            <a:ext cx="9143" cy="585215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6359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68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2644" lvl="2" marL="923544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61975" lvl="3" marL="1179576" marR="0" rtl="0" algn="l">
              <a:spcBef>
                <a:spcPts val="3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56388" lvl="4" marL="138988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72644" lvl="5" marL="1609344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182880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93217" lvl="7" marL="2029968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93979" lvl="8" marL="224028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457200" y="2401886"/>
            <a:ext cx="84582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Communis</a:t>
            </a:r>
            <a:r>
              <a:rPr lang="en-US" sz="6000"/>
              <a:t>m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457200" y="3899937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07" lvl="0" marL="64008" marR="0" rtl="0" algn="l">
              <a:spcBef>
                <a:spcPts val="0"/>
              </a:spcBef>
              <a:buClr>
                <a:schemeClr val="accent3"/>
              </a:buClr>
              <a:buSzPct val="25000"/>
              <a:buFont typeface="Georgia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3600"/>
              <a:t>I</a:t>
            </a:r>
            <a:r>
              <a:rPr b="0" i="0" lang="en-US" sz="36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. Where did communist revolutions happen?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585525" y="2209800"/>
            <a:ext cx="5174700" cy="4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Russia becomes the </a:t>
            </a:r>
            <a:r>
              <a:rPr b="1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USSR </a:t>
            </a: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(1917-1990)</a:t>
            </a:r>
          </a:p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/>
              <a:t>Eastern Europe (1945-1990)</a:t>
            </a:r>
          </a:p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Cuba </a:t>
            </a: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(1959-now)</a:t>
            </a:r>
          </a:p>
          <a:p>
            <a:pPr indent="-264160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China</a:t>
            </a: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but they have special economic zones, </a:t>
            </a: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(1949-now)</a:t>
            </a:r>
          </a:p>
          <a:p>
            <a:pPr indent="-264160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North Korea</a:t>
            </a: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(1953-n</a:t>
            </a:r>
            <a:r>
              <a:rPr lang="en-US"/>
              <a:t>o</a:t>
            </a: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w)</a:t>
            </a:r>
          </a:p>
          <a:p>
            <a:pPr indent="-264160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1" lang="en-US"/>
              <a:t>Vietnam </a:t>
            </a:r>
            <a:r>
              <a:rPr lang="en-US"/>
              <a:t>(1973-now)</a:t>
            </a:r>
          </a:p>
          <a:p>
            <a:pPr indent="-264160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1" lang="en-US"/>
              <a:t>Laos </a:t>
            </a:r>
            <a:r>
              <a:rPr lang="en-US"/>
              <a:t>(1975-now)</a:t>
            </a:r>
          </a:p>
          <a:p>
            <a:pPr indent="-264160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4160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6" name="Shape 116"/>
          <p:cNvPicPr preferRelativeResize="0"/>
          <p:nvPr/>
        </p:nvPicPr>
        <p:blipFill/>
        <p:spPr>
          <a:xfrm>
            <a:off x="6543675" y="3124200"/>
            <a:ext cx="2600324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/>
        <p:spPr>
          <a:xfrm>
            <a:off x="5257800" y="4953000"/>
            <a:ext cx="2695574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/>
        <p:spPr>
          <a:xfrm>
            <a:off x="6146200" y="1619375"/>
            <a:ext cx="1524000" cy="20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/>
              <a:t>II</a:t>
            </a: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. dialectical materialism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2249424"/>
            <a:ext cx="4267199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 all of human history, the rich and poor have been fighting.</a:t>
            </a:r>
          </a:p>
          <a:p>
            <a:pPr indent="-264160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b="1" i="0" lang="en-US" sz="2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proletariat </a:t>
            </a: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(working class) </a:t>
            </a: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struggling with the </a:t>
            </a:r>
            <a:r>
              <a:rPr b="1" i="0" lang="en-US" sz="2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bourgeoisie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(the property owners / the middle class)</a:t>
            </a:r>
            <a:r>
              <a:rPr b="1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</p:txBody>
      </p:sp>
      <p:pic>
        <p:nvPicPr>
          <p:cNvPr id="125" name="Shape 125"/>
          <p:cNvPicPr preferRelativeResize="0"/>
          <p:nvPr/>
        </p:nvPicPr>
        <p:blipFill/>
        <p:spPr>
          <a:xfrm>
            <a:off x="5261112" y="2057400"/>
            <a:ext cx="3063737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/>
        <p:spPr>
          <a:xfrm>
            <a:off x="5334000" y="4267200"/>
            <a:ext cx="2666999" cy="22625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/>
              <a:t>III</a:t>
            </a: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.  A new society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2249424"/>
            <a:ext cx="4953000" cy="1408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private property</a:t>
            </a:r>
          </a:p>
          <a:p>
            <a:pPr indent="-264160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inherited property</a:t>
            </a:r>
          </a:p>
          <a:p>
            <a:pPr indent="-264160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3" name="Shape 133"/>
          <p:cNvPicPr preferRelativeResize="0"/>
          <p:nvPr/>
        </p:nvPicPr>
        <p:blipFill/>
        <p:spPr>
          <a:xfrm>
            <a:off x="457200" y="3886200"/>
            <a:ext cx="3429000" cy="256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/>
        <p:spPr>
          <a:xfrm>
            <a:off x="5562600" y="1371600"/>
            <a:ext cx="28956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/>
        <p:spPr>
          <a:xfrm>
            <a:off x="5105400" y="3886200"/>
            <a:ext cx="2905125" cy="2082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t/>
            </a:r>
            <a:endParaRPr b="0" i="0" sz="4000" u="none" cap="none" strike="noStrik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066800"/>
            <a:ext cx="4419599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state (the government) owns</a:t>
            </a: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banks</a:t>
            </a: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factories and other means of production</a:t>
            </a: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7692"/>
              <a:buFont typeface="Georgia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Transportation </a:t>
            </a:r>
            <a:r>
              <a:rPr b="0" i="0" lang="en-US" sz="20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(subways are more valued than cars)</a:t>
            </a:r>
            <a:r>
              <a:rPr b="0" i="0" lang="en-US" sz="2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communication </a:t>
            </a:r>
            <a:r>
              <a:rPr b="0" i="0" lang="en-US" sz="20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(telephone, televis</a:t>
            </a:r>
            <a:r>
              <a:rPr lang="en-US" sz="2000"/>
              <a:t>ion, </a:t>
            </a:r>
            <a:r>
              <a:rPr b="0" i="0" lang="en-US" sz="20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internet and mail)</a:t>
            </a:r>
          </a:p>
          <a:p>
            <a:pPr indent="-2519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farms</a:t>
            </a:r>
          </a:p>
        </p:txBody>
      </p:sp>
      <p:pic>
        <p:nvPicPr>
          <p:cNvPr id="142" name="Shape 142"/>
          <p:cNvPicPr preferRelativeResize="0"/>
          <p:nvPr/>
        </p:nvPicPr>
        <p:blipFill/>
        <p:spPr>
          <a:xfrm>
            <a:off x="4800600" y="1219200"/>
            <a:ext cx="267652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/>
        <p:spPr>
          <a:xfrm>
            <a:off x="6248400" y="3048000"/>
            <a:ext cx="2466974" cy="184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/>
        <p:spPr>
          <a:xfrm>
            <a:off x="5000625" y="4648200"/>
            <a:ext cx="2276400" cy="20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/>
        <p:spPr>
          <a:xfrm>
            <a:off x="2740500" y="5266075"/>
            <a:ext cx="20601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/>
              <a:t>IV. Jobs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2347525"/>
            <a:ext cx="4724400" cy="42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38759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AutoNum type="alphaU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Bourgeois people are punished</a:t>
            </a:r>
          </a:p>
          <a:p>
            <a:pPr indent="-238759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AutoNum type="alphaU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Proletaria</a:t>
            </a:r>
            <a:r>
              <a:rPr lang="en-US" sz="2400"/>
              <a:t>n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people  are promoted to important jobs.</a:t>
            </a:r>
          </a:p>
          <a:p>
            <a:pPr indent="-238759" lvl="0" marL="36576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AutoNum type="alphaU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Things assigned to you by the state</a:t>
            </a:r>
          </a:p>
          <a:p>
            <a:pPr indent="-2392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AutoNum type="alphaLcPeriod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jobs</a:t>
            </a:r>
          </a:p>
          <a:p>
            <a:pPr indent="0" lvl="0" marL="4572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→ </a:t>
            </a:r>
            <a:r>
              <a:rPr b="0" i="0" lang="en-US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Many people become farmers </a:t>
            </a:r>
            <a:r>
              <a:rPr b="0" i="0" lang="en-US" u="sng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or</a:t>
            </a:r>
            <a:r>
              <a:rPr b="0" i="0" lang="en-US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 factory workers</a:t>
            </a:r>
          </a:p>
          <a:p>
            <a:pPr indent="-2392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AutoNum type="alphaLcPeriod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housing</a:t>
            </a:r>
          </a:p>
          <a:p>
            <a:pPr indent="-251968" lvl="1" marL="658368" marR="0" rtl="0" algn="l">
              <a:spcBef>
                <a:spcPts val="300"/>
              </a:spcBef>
              <a:buClr>
                <a:schemeClr val="accent2"/>
              </a:buClr>
              <a:buSzPct val="108333"/>
              <a:buFont typeface="Georgia"/>
              <a:buNone/>
            </a:pPr>
            <a:r>
              <a:t/>
            </a:r>
            <a:endParaRPr b="0" i="0" sz="2400" u="none" cap="none" strike="noStrike">
              <a:solidFill>
                <a:schemeClr val="accen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2" name="Shape 152"/>
          <p:cNvPicPr preferRelativeResize="0"/>
          <p:nvPr/>
        </p:nvPicPr>
        <p:blipFill/>
        <p:spPr>
          <a:xfrm>
            <a:off x="5181600" y="1265329"/>
            <a:ext cx="3248024" cy="2401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/>
        <p:spPr>
          <a:xfrm>
            <a:off x="5280450" y="3943223"/>
            <a:ext cx="3609900" cy="270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/>
              <a:t>V. Farming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2249424"/>
            <a:ext cx="8229600" cy="156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Collective farms</a:t>
            </a: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All farming is done by collective farms</a:t>
            </a:r>
          </a:p>
          <a:p>
            <a:pPr indent="-251968" lvl="1" marL="658368" marR="0" rtl="0" algn="l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Not all the new farmers know how to farm</a:t>
            </a:r>
          </a:p>
        </p:txBody>
      </p:sp>
      <p:pic>
        <p:nvPicPr>
          <p:cNvPr id="160" name="Shape 160"/>
          <p:cNvPicPr preferRelativeResize="0"/>
          <p:nvPr/>
        </p:nvPicPr>
        <p:blipFill/>
        <p:spPr>
          <a:xfrm>
            <a:off x="2133600" y="3810000"/>
            <a:ext cx="3886200" cy="2609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VI. Consumer goods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2249425"/>
            <a:ext cx="8568300" cy="165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-US"/>
              <a:t>Everything is made by the state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The state is not as efficient as the market, so there are often </a:t>
            </a:r>
            <a:r>
              <a:rPr b="1" lang="en-US"/>
              <a:t>shortages</a:t>
            </a:r>
            <a:r>
              <a:rPr lang="en-US"/>
              <a:t>.</a:t>
            </a:r>
          </a:p>
        </p:txBody>
      </p:sp>
      <p:pic>
        <p:nvPicPr>
          <p:cNvPr id="167" name="Shape 167"/>
          <p:cNvPicPr preferRelativeResize="0"/>
          <p:nvPr/>
        </p:nvPicPr>
        <p:blipFill/>
        <p:spPr>
          <a:xfrm>
            <a:off x="570575" y="3901525"/>
            <a:ext cx="3626750" cy="262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/>
        <p:spPr>
          <a:xfrm>
            <a:off x="4982780" y="3804525"/>
            <a:ext cx="3180020" cy="262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/>
              <a:t>VII</a:t>
            </a: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.  A violent revolution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2249424"/>
            <a:ext cx="5105399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new society will be created by a </a:t>
            </a:r>
            <a:r>
              <a:rPr b="1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violent revolution</a:t>
            </a:r>
          </a:p>
          <a:p>
            <a:pPr indent="-264160" lvl="0" marL="365760" marR="0" rtl="0" algn="l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Marx writes, “Workers of the World! Unite!”</a:t>
            </a:r>
          </a:p>
        </p:txBody>
      </p:sp>
      <p:pic>
        <p:nvPicPr>
          <p:cNvPr id="175" name="Shape 175"/>
          <p:cNvPicPr preferRelativeResize="0"/>
          <p:nvPr/>
        </p:nvPicPr>
        <p:blipFill/>
        <p:spPr>
          <a:xfrm>
            <a:off x="5985303" y="2286000"/>
            <a:ext cx="2796745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Urban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