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4A5C4D-61CB-4FDA-99AB-056F5F5FA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F79EA2-D801-475D-8E91-CF2B0304B408}" type="datetimeFigureOut">
              <a:rPr lang="en-US" smtClean="0"/>
              <a:t>11/29/2016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Feminism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movement in three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Third Wave Feminists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Chimamanda</a:t>
            </a:r>
            <a:r>
              <a:rPr lang="en-US" b="1" dirty="0" smtClean="0"/>
              <a:t> </a:t>
            </a:r>
            <a:r>
              <a:rPr lang="en-US" b="1" dirty="0" err="1" smtClean="0"/>
              <a:t>Ngozi</a:t>
            </a:r>
            <a:r>
              <a:rPr lang="en-US" b="1" dirty="0" smtClean="0"/>
              <a:t> </a:t>
            </a:r>
            <a:r>
              <a:rPr lang="en-US" b="1" dirty="0" err="1" smtClean="0"/>
              <a:t>Adichie</a:t>
            </a:r>
            <a:endParaRPr lang="en-US" b="1" dirty="0" smtClean="0"/>
          </a:p>
          <a:p>
            <a:pPr lvl="1"/>
            <a:r>
              <a:rPr lang="en-US" dirty="0" smtClean="0"/>
              <a:t>Nigerian author</a:t>
            </a:r>
          </a:p>
          <a:p>
            <a:pPr lvl="1"/>
            <a:r>
              <a:rPr lang="en-US" dirty="0" smtClean="0"/>
              <a:t>Wrote several novels </a:t>
            </a:r>
            <a:r>
              <a:rPr lang="en-US" sz="1800" dirty="0" smtClean="0"/>
              <a:t>(</a:t>
            </a:r>
            <a:r>
              <a:rPr lang="en-US" sz="1800" dirty="0" err="1" smtClean="0"/>
              <a:t>Americanah</a:t>
            </a:r>
            <a:r>
              <a:rPr lang="en-US" sz="1800" dirty="0"/>
              <a:t> </a:t>
            </a:r>
            <a:r>
              <a:rPr lang="en-US" sz="1800" dirty="0" smtClean="0"/>
              <a:t>is my favorite)</a:t>
            </a:r>
          </a:p>
          <a:p>
            <a:pPr lvl="1"/>
            <a:r>
              <a:rPr lang="en-US" dirty="0" smtClean="0"/>
              <a:t>Wrote “We Should All Be Feminists”</a:t>
            </a:r>
          </a:p>
          <a:p>
            <a:r>
              <a:rPr lang="en-US" b="1" dirty="0" err="1"/>
              <a:t>Wangari</a:t>
            </a:r>
            <a:r>
              <a:rPr lang="en-US" b="1" dirty="0"/>
              <a:t> </a:t>
            </a:r>
            <a:r>
              <a:rPr lang="en-US" b="1" dirty="0" smtClean="0"/>
              <a:t>Maathai</a:t>
            </a:r>
          </a:p>
          <a:p>
            <a:pPr lvl="1"/>
            <a:r>
              <a:rPr lang="en-US" dirty="0" smtClean="0"/>
              <a:t>Kenyan environmentalist</a:t>
            </a:r>
          </a:p>
          <a:p>
            <a:pPr lvl="1"/>
            <a:r>
              <a:rPr lang="en-US" dirty="0" smtClean="0"/>
              <a:t>Won the Nobel Prize in 2004</a:t>
            </a:r>
          </a:p>
          <a:p>
            <a:pPr lvl="1"/>
            <a:r>
              <a:rPr lang="en-US" dirty="0"/>
              <a:t> Her </a:t>
            </a:r>
            <a:r>
              <a:rPr lang="en-US" b="1" dirty="0"/>
              <a:t>Green Belt </a:t>
            </a:r>
            <a:r>
              <a:rPr lang="en-US" b="1" dirty="0" smtClean="0"/>
              <a:t>Movement </a:t>
            </a:r>
            <a:r>
              <a:rPr lang="en-US" dirty="0" smtClean="0"/>
              <a:t>planted </a:t>
            </a:r>
            <a:r>
              <a:rPr lang="en-US" dirty="0"/>
              <a:t>tens of millions of trees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joined the struggle against the </a:t>
            </a:r>
            <a:r>
              <a:rPr lang="en-US" dirty="0" smtClean="0"/>
              <a:t>corrupt </a:t>
            </a:r>
            <a:r>
              <a:rPr lang="en-US" dirty="0"/>
              <a:t>regime of Daniel </a:t>
            </a:r>
            <a:r>
              <a:rPr lang="en-US" dirty="0" err="1"/>
              <a:t>arap</a:t>
            </a:r>
            <a:r>
              <a:rPr lang="en-US" dirty="0"/>
              <a:t> </a:t>
            </a:r>
            <a:r>
              <a:rPr lang="en-US" dirty="0" err="1"/>
              <a:t>Moi</a:t>
            </a:r>
            <a:r>
              <a:rPr lang="en-US" dirty="0"/>
              <a:t>. Her efforts to stop powerful politicians grabbing </a:t>
            </a:r>
            <a:r>
              <a:rPr lang="en-US" dirty="0" smtClean="0"/>
              <a:t>land.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was beaten and arrested numerous times.</a:t>
            </a:r>
            <a:endParaRPr lang="en-US" dirty="0" smtClean="0"/>
          </a:p>
        </p:txBody>
      </p:sp>
      <p:sp>
        <p:nvSpPr>
          <p:cNvPr id="4" name="AutoShape 2" descr="Image result for adichie"/>
          <p:cNvSpPr>
            <a:spLocks noChangeAspect="1" noChangeArrowheads="1"/>
          </p:cNvSpPr>
          <p:nvPr/>
        </p:nvSpPr>
        <p:spPr bwMode="auto">
          <a:xfrm>
            <a:off x="5562600" y="15992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adich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adic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akingrootfilm.com/wp-content/uploads/2015/05/Wangari-Maathai-by-Martin-R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14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399"/>
            <a:ext cx="2178767" cy="2328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42" y="3893239"/>
            <a:ext cx="2325624" cy="25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Third Wave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21875"/>
          <a:stretch/>
        </p:blipFill>
        <p:spPr>
          <a:xfrm>
            <a:off x="5334000" y="1219200"/>
            <a:ext cx="2971800" cy="3048000"/>
          </a:xfrm>
        </p:spPr>
      </p:pic>
      <p:sp>
        <p:nvSpPr>
          <p:cNvPr id="5" name="TextBox 4"/>
          <p:cNvSpPr txBox="1"/>
          <p:nvPr/>
        </p:nvSpPr>
        <p:spPr>
          <a:xfrm>
            <a:off x="487496" y="1427737"/>
            <a:ext cx="4495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Malala </a:t>
            </a:r>
            <a:r>
              <a:rPr lang="en-US" sz="3200" dirty="0" smtClean="0"/>
              <a:t>Yousafzai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From Pakistan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Was shot by the Taliban for going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Youngest person to ever win the Nobel Prize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Wrote book and speaks all over the world about education for girls.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Advocates for girls going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the developing world, only 50% of girls go to school.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86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371600"/>
            <a:ext cx="6400800" cy="289559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f</a:t>
            </a:r>
            <a:r>
              <a:rPr lang="en-US" sz="2400" b="1" dirty="0" smtClean="0"/>
              <a:t>eminism</a:t>
            </a:r>
            <a:r>
              <a:rPr lang="en-US" sz="2400" dirty="0" smtClean="0"/>
              <a:t>: </a:t>
            </a:r>
            <a:r>
              <a:rPr lang="en-US" sz="2000" dirty="0" smtClean="0"/>
              <a:t>A belief in the social, political, and economic equality of men and women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m</a:t>
            </a:r>
            <a:r>
              <a:rPr lang="en-US" sz="2400" b="1" dirty="0" smtClean="0"/>
              <a:t>ale chauvinist or sexist</a:t>
            </a:r>
            <a:r>
              <a:rPr lang="en-US" sz="2400" dirty="0" smtClean="0"/>
              <a:t>:  </a:t>
            </a:r>
            <a:r>
              <a:rPr lang="en-US" sz="2400" dirty="0" smtClean="0"/>
              <a:t>someone </a:t>
            </a:r>
            <a:r>
              <a:rPr lang="en-US" sz="2400" dirty="0" smtClean="0"/>
              <a:t>who believes men are better than women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Patriarchy</a:t>
            </a:r>
            <a:r>
              <a:rPr lang="en-US" sz="2400" dirty="0" smtClean="0"/>
              <a:t>:  a male dominated society 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xQSEhQUEBQUFA8WFQ8UDxQPEBAPDw8UFBQWFhQUFBQYHCggGBolHBUVITEhJSkrLi4uFx8zODMsNygtLisBCgoKDg0OGhAQFywcHCQsLCwsLCwsLCwsLCwsLCwsLCwsLCwsLCwsLCwsLCwsLCwsLCsuLCwsLCwsLiwsLCwrLP/AABEIAKUBMQMBIgACEQEDEQH/xAAcAAAABwEBAAAAAAAAAAAAAAAAAQIDBAUGBwj/xABKEAACAQICBAkIBQoEBwEAAAABAgADEQQSBQYhMQcTIkFRYXGRoSQycoGxssHRNFJzkqIUFSMlQmJjgsLhMzXS8ENUg5OUw9MW/8QAGAEAAwEBAAAAAAAAAAAAAAAAAAECAwT/xAAnEQACAgIBAwMEAwAAAAAAAAAAAQIRAxIhMTJREyJBBGFxgTPB8P/aAAwDAQACEQMRAD8A47aACOEQrTeiRNoAIq0MCFAFCtF2gtGAi0AEXaACKgEsIm0WRBaMAhHEEICLURoQDDAgMUolCDURy0JRF2lIAwI4oiVEcUS0SO0xAVhoYvLKENFYarHssICOgGXWIyySyxsrFQxoCBljmWFaKgGLQiI/liGWFANCJYRy0IyRjBEQY6wiSJIxowiYthEkSWMQFuQBvJAHrkqpouqBcqLeksaw68tPST2iaqs4UXOwdJ3DYTt6tkljRmfzVVtfLstfaQDbskNlsSDvBIPaJoKtVzmIuwIyiwIC5kBvbo375SYhLOw6GYbdpO074gGLQRVocKGKtCtHAsPLKokbtBaLywWioBFoLRdoLQATaGRF5YdoUAzaC0dyxNoUAkCLEAEOMAotYkCLAjQhSx20QojgEtCDURxREqI6oloQtFjwEQgj4WWIRlgKxwCArGIZtEkR8iIIiAZtE2jpEIiIY1aEVjuWEVhQEciIYSQyxlxJYxkxNo5lh2kDGSsSVj+WEVioCPllq6UL77gFBtqOQwZhc824X75AKQssKGT0SibbQBycwz1LHki487m2/wB5U1V2m265tz3F46RE5ZNDGcsEeywQoBQWHkjipHMkqiSNkhZZJyxLJCgsj5YMseKQZYqCxsLBljwWHlhQWMZYkrJBWJKwoLGiIm0dIicsVDEiLAgtFKI0AtRFgQIsWBKQhSiOoIlRHqay0SOU1juWHTWO5JaENWh2jopxWSUIjZYllkopEFYgIxWIIkgrElYDGICIsrEGJgNPGGjNfGHmAt1w8PWDbNzdHT2TNtFUOBYMscEUFhQDFoREfKwssKCxjLAVkgJCKQoCIyxOWSWSIKxUOxnLBHssEKCxarHVSHTWOhY6ENZIkpJGWEUjoVkQrCyySUiSkVDGVWLFOdH4KNVcPjFxBxSF8nEinZ2TLmz5tx6hNnX4KsEfMNZOyorD8QMylkSdDUWzgZSNlZ1bXHg4TCYdqyVmaxQZWQAnMbecD8Iw3BJiCislSi2ZVaxLoRcXtuMXqRDVnL8sLLN7iuDDHpuoh/s6lM+BImeq6u1w70+JqGpT/wARVQsyX3XteO0w5KPLFBZLrYJ02MrKf3lKnxiBSlIVjSiOKIsUjFrTlIVh01kmmkRTSSqazRCFIsdCwIsdVZQggsLLHckVxZjJI5SIKyeuDYi4ViOkKSO+Nfk5haGQWSNlZd09BV282jVPZSc/CPrqhi23Yer60K+2S5x8jSfgzWSFp3CmjTUHz32n0RutNBjNWcTQKNXpGmrNYElDuFzsB6AZldY8eKjgAWVAR6RvvmU5W0l0NIqlyUjmFhb8Ylt+ZbW59sJzFYKoFqIx2AMpJHNY75nMpFxUpkEgixvtHRAsk4qqjuzU2zITcHcfWIzkm0eUZvqJIgyxYEBEYhIEBWLCxWWADDLG2SSSsQwioZHyw45aCFDFLHVWBFj6JGSJCQ8kkKkUEgBDNOFxcncXCWltgB1LgWo2o4g9NSmO5T85tNP6cTCKr1AzBmyjIASNhN9pHRMxwR07Yaqemr7EWOcKTfoqI/iMe5f7ziaudG3REDXHWmhisMaVLPnLobOlhYG523nQsOtlUdCqPCcIpC5HaPbO9ARZI6ijKyOukKRJAqUywJBAqLcEbwReZnVpb6S0gw5+JHcP7Tm2lWvXqnpqVT+MzccFQ+kH7Ee/G4aqwU03RsdO4YVMPWUgG9KqBcA70NpxPUrQaVsbRSqoandy6ncwVGNj6wJ3iqt1I6QR3ic44PsH5WT9SnU7yQvxMUJUmNqy/wAVweYB/wDg5Ps6lRfC9pg9UNR6eM4/O7pxbIEyhTe+bffsE7M24zG8G9Oy1+t09jQU2k+QcUYjSuonE4ujh1q5hVtyylim0jaL7d0uNKcGq0KFSqKzO6IzBeLCqbbTznmvNLp2nfSWEPQo955psfRz0qifWR171Il+rLjkWiOT6i6rUsW1Xji4CCnlyELfNmve4PRJ2M1YoU9I0qChjQYIWDMSTcNfaOwS64N6WU1/+l/XJGkU/WlE/ur7HlvJLZ8/AlFUHp7VTC08NWanRAcISrZnJB9ZlLqLqulW9asuZFNqanzWYbyekDom21jHk1b0DE6s0QuFpAc63PaxJ+MzWSWnUrVWWSIALAADmAFgPVMhrPoFFr4fEU1Ck16K1QosCSws1unZaOV8fU/OKpnbi7quW/JIKXNx2mWmt7WwrsNjKaTKRvBFRbGSk4tfcZcwTC6n6UrVcTlqVHZcjmzHZcW5potb3K4OuVJBCixBII5Q54nCnQWZzhgxfFYMMLZszBb7wWUi47553qGa3WXEvxZuzEEqpzEnnzc/oiZqtgXFJa1uQzMo6iP9nunVGOkaIuyueNsYt41a5sN5IAkyGi00E3njsPw+UtrSp0AtqrKd+U+Bmg4ua4+0zl1I604eSPWiss0JI4SHaOssQREMaYRphH2jTxANQQ7QRDJSrHkECrHVEYhSiOKIkCOKIxAVY4lOKRZIpLEB1Tgwp2wjddVz+FBInChtWgOuqfBZa8HyWwa9b1D42+EkazavnF5LOEyZt65r5rdfVOK0p2zericpwVG9RB0unvCdznK62hjh8XSplgxz0DcAgbXE6mY8ruicao4Ni1vUc9LOfEzf8FiWSueukPBpQaX1Xr0VapUVeLBFyrg2ubDZv55p+DNLU63pp7s0yNOHBEYtTNnMjqXhstbEnoOX8Tf6RNYrbT1H4Aym1epZWxR/j1B3bfjOddGblzU3HsMyvB8vIq+mvuzUVTyCf3T7JmeD8foqn2g90RrtYvkc0oL6Rw/Un+uaaZrSH+Y0fQ/+k0sUvgEZrVKhkqYlehwO4vEY0frKl6I91pZ6MpZcRies0j3qTK/Fj9YU+we600XMn+BMtNYfo1X0DG9WKubDU+q6n1E/C0c1h+jVfRMpdR8XsqUjzWdfXsb4d8SjeNv7jvkY0qBT0lTZiFVsjXY2AspXf6pL1w0nRbC1FSrTZzxdlV1ZjZ1J2CI1/wAFmpLVA2obN6Lc/fbvnO3E3x41NKV9DKc3Hg0fB+3lX/TqfCbHXP6FX9D+oTGcH30sfZ1PhNprl9Cr+h8RM8qrIv0VB+087a0ObIOYlifUB849prFomBSlls7ZLbdmw5ibdIvaRtak5VPoJYeyUmm8QXqt9VeSvQAuydEyYkB2jui6irWpl/NDrf4eNpHaJMxbNC6wVqeLyqSyszLdhlY328ocxvNO9KY/AVv01Bt5zIG2325ivfa03z0pti6MymVhpw8kk1FjTCaEDDLGXkh5HeAxoxthHDEGIYi0KKgiGWCmOKJHpyQsBCo7Tjdo4jQESUWSaKyPTaSaEGB17UhLYOn18YfxmWGO0tSosFqvlJFxsY7N3MJG1SW2Do+iT3sTM3r0f06jopj3mnEo7TaN7pCMdiFraQptTOZM9AAi+2xBO+b0m207uec21dTyil6Y8LmdC0ibUqh6Eqe6Y8saaQou1ZQ65Yym+EcI6MSaexXVj5wO4HqjXB2lqFT7T2KvzmFE6BqCtsO3XUb3VmmSGkCIy2kXuHa71R0MvuLIlIZKeIb9+u3++6OYJ71sQOhqXjTHyiNNnLQqW57D77AfGc/zRsS8VspP1I3umZ/UAfoH+0PurL7SJ/Q1Ps6numUeoQ8nb7RvdWNdrF8hY3/MqP2fwqTRPUsyjpzeEzeJ/wAzp/Z/0vLfSVXLUw/W7L3oQPG0bV1+ARJpU7VXPStLwLiU+KTy5D1D3Wl/aU1dfLEPUPdaVi5b/DBknWH6NV9EzC6DxnE10c+bfK/otsPz9U3enh5PV9EznT050fTR2g0ZZHTR0/GYcVEZG81lKn1jfOO42gabsjecrFT2g2nVtXsXxtBCfOHJbtX+1pjtfcBlrioBsqKCfSXYfC0jA3GTgx5Fasi6gDysfZ1PhNrrcPI6/oH2iYzUMeVj0Knwm11qHklf0D7RJy/yL9Dh2nnHXGsyvTQqQABU5S2zXNgQecbDMtWa5J6ST3mdU0joenVR3qKGZaVQKTfZsJHiJyljN8iaJgx3D4KpUDGmjMEF3Ki4UdJ7jIs6hwd6K8jdm/4zPb0VGQeOaczxNEo7Id6syntUkH2SJw1in5KUrbQrC1crITYBaiMTbbYEX2+qdRcd0werOi2xBZbWpXQ1X5wLNyQOk3PZab6rYCw2ACw6gJeFOiMhAqiRqhkis0jVTNTMjs0QYtxEWiGJIjTLJGWGUhQyJlgkni4IUFhrHlaN8XFWkjHw0UpjFOS6NMQAfw6Xljh6UYwwAljREBHWtXUthaI/hp4i8yWup8p7ET4zZ6JW1CkP4dP3RMNre18W46BTH4QfjOXD3s1n2g1WW+Jp9rHuUzcaYP6Ct9nU90zFapL5SnUHP4TNppn/AAKvoMO8R5u9IMfacqWkZ0PUlbYbtd/hMmcJNpqrTy4dR1ufxGbfUqoGeNe4VoxvKMV20fciNaHtSUfWq0h+K/whaKPlOK7aXgCJF1uqcrDL9asp7iB/VOSvd/vBuXGljahV+zq+6ZT6iDyY/aP7Flrp02w1b7Kp7plXqJ9F/nqfCJdofIxVP61X7P8AoaSNbq2TiG6Kl+6xkMt+trdFP/1/3g4QHslH0n9glLuQn0NaDKuqnlKnq+BknRNbPRpN0ohPbbbGj9I9Q9hhj4b/AAxi9Mi9Cp6MzdHVt3UMCgBAIuTfb6pqscl6bDpBh4NbIo6FX2S8eVwhx5JcU3yZ7VNij1aR7eq6nKbd47ovXvDZsOG50cdzbD42iNG7MWes1R7T8JZa1DySt6IPcwMvLxlT80KPbRjNRx5WPQqewTb6wrfDVR+4ZidRx5UPQqeyb3Si3pOP3TJyfyL9BHtOW6QpBMPWJ2AUqpJ6AEM4WeraeYDeT0Cdo4UsXxGCKDzq7CmPRHKfwFv5phuDHQgxOMDuL0qAFVgdxe/6Md4J/lnXmptJGcOE2dQ0BoziMNRpHelNA3pWu3jecf4QsDxWOq2818tRf5hyvxBp3LG4kLOVcKKCpxdUb1ujdh2jxB75edewUH7iNwfEClWPOXUeoLf4mXWIq3Mx+p+Js1Sn9YBh2jYfbNhhcPc7Znj5igydxHqrGWSW9WhGDh5pRBWmlEilLB6UNaMQFfxUUKUnNTiDTgBC4qCS+KgiGE+GsbRL4ea/FaELbUFzzW23lPpfRtShbjEZb7dotBqhoz7UCIEcrJgqrJC4YMJIxvCVrmW1OpK5MCw2qLiOOHylgrFQbEhTYHovCgO7YNbU0HQiDwEwOszXxVXqKjuUTK4fW7ECw4+ps2WLnZJ2E0jxrFnbMx84k3JMzw4tZW2VOVqjRamDykdSP8JvphtF4Vxy6BIaxGyxNj2x3G43GUxfO1utE+UM2Bylw0EJ0qZrsQgytcDc3MOiNaKS1JR2+JM5/U1tr7VZ9huDyUHwl9oHWIEBSRYbumZv6eejRXqKyz0YPKa/X8DKnWyrfGYROhkP3qg/0y6r0XUtUo2JYc4v1zAawY+sK61ntxiFcvJsvJNxs7ZUce72Xj+hb0qOg60PbCVz/Df2Sv4Pmvg1PS9X3iJzrTXCDiKtJ6TrSCOMrFUYMB1cqRNA8ItbCURRSnSZQWIL583KNzuPXMngko0V6is39KpfTTDop/8AqX5xrhRq5Vw/pVfYs59hte6i41sYaaF2XKUBYIOSF2Hf+zFa0a6Pj+LDU1p8WXIyMWzZrb79kqOKWyE5qjrGoeK4zBp0qXQ+o3HgRLBT5QfRHsnKdUNcXwqNTCK6s2blEgg2AO7sE3erumfyitnYBSwAsCSBYWj9GScn8UNTXBq2GyJpbuzZFzN6a09+TvybH6wO4zDHjc+EOUteS3paNRapqC+bbYcwvvIlVrzjAmGK/tVCqgc9gQzHw8ZUV+EVANlE5uuoMvsmUx+lquLqZ6h6lVfNQdAE3him5Jz+CZTVcGg1ETygH91/ZOgYhLqw6QZmdT9GsgDkbxz9cttL6XWipuRmsefdDNFyy1HkUZVHk4pw7VLV8NT/AGVpVGt1s4H9MPg0HEYN6h86rUJHTkQZR455T8K2O4/E02G21Ow++fnJuDr5KVOmu5VUevn8Z0QVSJb9pc6R0kSTtmW1iQ1KFTqAb7pBPheW9HDNUO6WyaKGRlYXzBlPrFpo05EJ0cu1TW+Kpjpzj8JPwnT8PRy8059qNh7Y9VP7HH5v5QV9pnUKjqOiRhVIrJ1IrpeNNQk9FzbpMoYA9E3qzMoWwsWMNLyrg7b9gkeqqjok6gVD4aRaiWlli8UJQ43GiSxkm4glR+XdcEmx0XGquvL0Kimpy0F7jn2i1xNPrnrxha+GyUVOe+wuqjL02sZhsA+iGIFsQSet/mJodZ9FaIoJSI49c6k8kvWPrBcWMxbi5Jmqs59VxpvvkvD6bdOfsvJFSpon6+M/lpoo8S0I4nRfMMUfSI+Cx7LyFEzBa0uoGwHpv2za6M18wgwxWvRJfJkVQoKEm99p3XJvff3Tno0lo8ebhq7dZrlfhL7RP5rqUqpejiUcLdAtRnBP3hFKSaqxJNGdxWOLNfu7JKwOkGUg32bN2yWCYbR3OMT6kX/6yRROihsK4w/9sD3jKU0Diy91c1wqU2F7Ec4M6HX1kw7UGJYXKnkHab2nOdGtokkDJi/WfkZr6uhNHfk/GWqinzNnq5x/L/aRkcG02nY4qSOc6WxnKJW1o1g9LMpuD8pZY5NHgm3HHrLN7Mkew1HRXO1a/Pv+U23RGrNbqlrdfkVjyeZvq/2kThD0pRfLxZDEA3I54er2i9G1GsrVGYnkqeOQd4jms2hdG0zlqNUR9l1Q1WHeQfbMtoLJaXJprLWjk2JxFmJsDsIsRcStZrnZNrpLReB25Ge3NmLk+yIwOhdHsL1HqA82Ut8pTmhamXo4lFUAIGe5zM20W5gBzdsWzqTdBZdmwm9unb2zVpoLRpa3G1h6z/pjOL0Hg0P6OszDruD7IWkFMqsFU7O2bnVLGhai7bbRKrAaIwNuXUqg/usp8Cs0WjND4G/JxTg9BsPG0r1I0GrOiYrEhEL3FrEjbv6JyXTukMzNfbe/qnQ6+haHFcqpUFO3nGp/a0xmltEYEbsS7HnAKbPWRMcEoxTSKmmzFPW2zY6gikao43LaxIzWtfm3yqbRGCJ+lOvpKhHgZY6K0Ng84Bxp27gosxPbltNpTVMzUXZsdZtZ1oDLRILW2kbl7Jy/SunWcnMbk85O6aLTmi8EDl/LiG6GCsR3Wmbr6Iwe2+PXqPFt4xYnGMaQSTbMHrDULVFO3zRv9I7p0Hg/pYerVC4kgLYEFyBc280ncJiNccPSR6fEV1rrkILICuUhibEHtl/qvomlXFPPjaNHOoLB2phkNtxUuDzRN9eR10Omaw6QwFAgUimbbcUrZdnPs2XmUxWtFK9kEqsXoGlnZfzjhbAmzM6hW7MrGRDq/TvydI4AkdNcr7RNIz1jVktWzKYDHZca9QXF3r7OcAk7DOianFMViFp1Xyqbm9wL7PNF+czm2MW2NqKGU5q1QZ1N6ZzseUD0XO+ajROgqjuFStSViQBnZ1Hfa0yg+HyXL4Ov6Xp4LCkctVbaCinMTbn2k2lJiNb6Cf4cxWJ1axAYjjKTkbOQ7nxyxh9V8X9S/YfnNYcKm7M31LvSetgfcJRYnT/RImI1cxY30j6np/OV9TQ2J5qNQ+guf2XjcgSHsTpgnnldWxxPPBW0ZiBvoVh20anykGrQcb0cdqMPhM3ItIe/KjBIdj0Hugk7FUQ8PpKohupFx1Sw0hrTia6qtVwVUWUZbWEKCcWzNaKw4pumD8pbpggjtgLXGP0+El0NOV0BCvYHfs3wQR2xB/n2v9c9wgGmK31/AQQRpgSKGsOITzX8BLupwjY80uKNVeL6AgB77wQSk2BUPrFXJ2v4CAaxYgft/hEEEqxFhozXjGUGDU6i5huzIG8I5pTX/G4hs1V0J2bqYUd0KCMRXPrNiDvYfdESuslcftL9wQQRFBDWOv8AWX7gi/8A9JX6V+4IUEEIkU9Z6450+5/eTcHrjiUNxxd+tD84IJaEaCtwr45qfFniLWAuKTBj+KUFbW+ux2in9w/OHBKpIVkVtaqw5qf3T85O0VwgYjDuHRKRI6VPzggksYrS3CLXxDl6lOnc8wFhKyprc53008YIImBWYrSxqeciyfoTWtsLUWotJHy7gxIHhBBJtjoZ0nrKa7lzSRSSTZTsHhIDY6/7I74UETkxUNccCb28ZZaFxyJVVmoo4B81tx8IIIk2MVpjG06lRmWgiAnYF3DwkIYi24W7CRCglbMVBnFN0t99ogVSDcFgekMQYIJLbHQ+mk6y+bWrD0a9UewxwacxP/M4j/yKx+MEEWzCkH+f8V/zNf8A7z/OCCCGz8hqv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SEhQUEBQUFA8WFQ8UDxQPEBAPDw8UFBQWFhQUFBQYHCggGBolHBUVITEhJSkrLi4uFx8zODMsNygtLisBCgoKDg0OGhAQFywcHCQsLCwsLCwsLCwsLCwsLCwsLCwsLCwsLCwsLCwsLCwsLCwsLCsuLCwsLCwsLiwsLCwrLP/AABEIAKUBMQMBIgACEQEDEQH/xAAcAAAABwEBAAAAAAAAAAAAAAAAAQIDBAUGBwj/xABKEAACAQICBAkIBQoEBwEAAAABAgADEQQSBQYhMQcTIkFRYXGRoSQycoGxssHRNFJzkqIUFSMlQmJjgsLhMzXS8ENUg5OUw9MW/8QAGAEAAwEBAAAAAAAAAAAAAAAAAAECAwT/xAAnEQACAgIBAwMEAwAAAAAAAAAAAQIRAxIhMTJREyJBBGFxgTPB8P/aAAwDAQACEQMRAD8A47aACOEQrTeiRNoAIq0MCFAFCtF2gtGAi0AEXaACKgEsIm0WRBaMAhHEEICLURoQDDAgMUolCDURy0JRF2lIAwI4oiVEcUS0SO0xAVhoYvLKENFYarHssICOgGXWIyySyxsrFQxoCBljmWFaKgGLQiI/liGWFANCJYRy0IyRjBEQY6wiSJIxowiYthEkSWMQFuQBvJAHrkqpouqBcqLeksaw68tPST2iaqs4UXOwdJ3DYTt6tkljRmfzVVtfLstfaQDbskNlsSDvBIPaJoKtVzmIuwIyiwIC5kBvbo375SYhLOw6GYbdpO074gGLQRVocKGKtCtHAsPLKokbtBaLywWioBFoLRdoLQATaGRF5YdoUAzaC0dyxNoUAkCLEAEOMAotYkCLAjQhSx20QojgEtCDURxREqI6oloQtFjwEQgj4WWIRlgKxwCArGIZtEkR8iIIiAZtE2jpEIiIY1aEVjuWEVhQEciIYSQyxlxJYxkxNo5lh2kDGSsSVj+WEVioCPllq6UL77gFBtqOQwZhc824X75AKQssKGT0SibbQBycwz1LHki487m2/wB5U1V2m265tz3F46RE5ZNDGcsEeywQoBQWHkjipHMkqiSNkhZZJyxLJCgsj5YMseKQZYqCxsLBljwWHlhQWMZYkrJBWJKwoLGiIm0dIicsVDEiLAgtFKI0AtRFgQIsWBKQhSiOoIlRHqay0SOU1juWHTWO5JaENWh2jopxWSUIjZYllkopEFYgIxWIIkgrElYDGICIsrEGJgNPGGjNfGHmAt1w8PWDbNzdHT2TNtFUOBYMscEUFhQDFoREfKwssKCxjLAVkgJCKQoCIyxOWSWSIKxUOxnLBHssEKCxarHVSHTWOhY6ENZIkpJGWEUjoVkQrCyySUiSkVDGVWLFOdH4KNVcPjFxBxSF8nEinZ2TLmz5tx6hNnX4KsEfMNZOyorD8QMylkSdDUWzgZSNlZ1bXHg4TCYdqyVmaxQZWQAnMbecD8Iw3BJiCislSi2ZVaxLoRcXtuMXqRDVnL8sLLN7iuDDHpuoh/s6lM+BImeq6u1w70+JqGpT/wARVQsyX3XteO0w5KPLFBZLrYJ02MrKf3lKnxiBSlIVjSiOKIsUjFrTlIVh01kmmkRTSSqazRCFIsdCwIsdVZQggsLLHckVxZjJI5SIKyeuDYi4ViOkKSO+Nfk5haGQWSNlZd09BV282jVPZSc/CPrqhi23Yer60K+2S5x8jSfgzWSFp3CmjTUHz32n0RutNBjNWcTQKNXpGmrNYElDuFzsB6AZldY8eKjgAWVAR6RvvmU5W0l0NIqlyUjmFhb8Ylt+ZbW59sJzFYKoFqIx2AMpJHNY75nMpFxUpkEgixvtHRAsk4qqjuzU2zITcHcfWIzkm0eUZvqJIgyxYEBEYhIEBWLCxWWADDLG2SSSsQwioZHyw45aCFDFLHVWBFj6JGSJCQ8kkKkUEgBDNOFxcncXCWltgB1LgWo2o4g9NSmO5T85tNP6cTCKr1AzBmyjIASNhN9pHRMxwR07Yaqemr7EWOcKTfoqI/iMe5f7ziaudG3REDXHWmhisMaVLPnLobOlhYG523nQsOtlUdCqPCcIpC5HaPbO9ARZI6ijKyOukKRJAqUywJBAqLcEbwReZnVpb6S0gw5+JHcP7Tm2lWvXqnpqVT+MzccFQ+kH7Ee/G4aqwU03RsdO4YVMPWUgG9KqBcA70NpxPUrQaVsbRSqoandy6ncwVGNj6wJ3iqt1I6QR3ic44PsH5WT9SnU7yQvxMUJUmNqy/wAVweYB/wDg5Ps6lRfC9pg9UNR6eM4/O7pxbIEyhTe+bffsE7M24zG8G9Oy1+t09jQU2k+QcUYjSuonE4ujh1q5hVtyylim0jaL7d0uNKcGq0KFSqKzO6IzBeLCqbbTznmvNLp2nfSWEPQo955psfRz0qifWR171Il+rLjkWiOT6i6rUsW1Xji4CCnlyELfNmve4PRJ2M1YoU9I0qChjQYIWDMSTcNfaOwS64N6WU1/+l/XJGkU/WlE/ur7HlvJLZ8/AlFUHp7VTC08NWanRAcISrZnJB9ZlLqLqulW9asuZFNqanzWYbyekDom21jHk1b0DE6s0QuFpAc63PaxJ+MzWSWnUrVWWSIALAADmAFgPVMhrPoFFr4fEU1Ck16K1QosCSws1unZaOV8fU/OKpnbi7quW/JIKXNx2mWmt7WwrsNjKaTKRvBFRbGSk4tfcZcwTC6n6UrVcTlqVHZcjmzHZcW5potb3K4OuVJBCixBII5Q54nCnQWZzhgxfFYMMLZszBb7wWUi47553qGa3WXEvxZuzEEqpzEnnzc/oiZqtgXFJa1uQzMo6iP9nunVGOkaIuyueNsYt41a5sN5IAkyGi00E3njsPw+UtrSp0AtqrKd+U+Bmg4ua4+0zl1I604eSPWiss0JI4SHaOssQREMaYRphH2jTxANQQ7QRDJSrHkECrHVEYhSiOKIkCOKIxAVY4lOKRZIpLEB1Tgwp2wjddVz+FBInChtWgOuqfBZa8HyWwa9b1D42+EkazavnF5LOEyZt65r5rdfVOK0p2zericpwVG9RB0unvCdznK62hjh8XSplgxz0DcAgbXE6mY8ruicao4Ni1vUc9LOfEzf8FiWSueukPBpQaX1Xr0VapUVeLBFyrg2ubDZv55p+DNLU63pp7s0yNOHBEYtTNnMjqXhstbEnoOX8Tf6RNYrbT1H4Aym1epZWxR/j1B3bfjOddGblzU3HsMyvB8vIq+mvuzUVTyCf3T7JmeD8foqn2g90RrtYvkc0oL6Rw/Un+uaaZrSH+Y0fQ/+k0sUvgEZrVKhkqYlehwO4vEY0frKl6I91pZ6MpZcRies0j3qTK/Fj9YU+we600XMn+BMtNYfo1X0DG9WKubDU+q6n1E/C0c1h+jVfRMpdR8XsqUjzWdfXsb4d8SjeNv7jvkY0qBT0lTZiFVsjXY2AspXf6pL1w0nRbC1FSrTZzxdlV1ZjZ1J2CI1/wAFmpLVA2obN6Lc/fbvnO3E3x41NKV9DKc3Hg0fB+3lX/TqfCbHXP6FX9D+oTGcH30sfZ1PhNprl9Cr+h8RM8qrIv0VB+087a0ObIOYlifUB849prFomBSlls7ZLbdmw5ibdIvaRtak5VPoJYeyUmm8QXqt9VeSvQAuydEyYkB2jui6irWpl/NDrf4eNpHaJMxbNC6wVqeLyqSyszLdhlY328ocxvNO9KY/AVv01Bt5zIG2325ivfa03z0pti6MymVhpw8kk1FjTCaEDDLGXkh5HeAxoxthHDEGIYi0KKgiGWCmOKJHpyQsBCo7Tjdo4jQESUWSaKyPTaSaEGB17UhLYOn18YfxmWGO0tSosFqvlJFxsY7N3MJG1SW2Do+iT3sTM3r0f06jopj3mnEo7TaN7pCMdiFraQptTOZM9AAi+2xBO+b0m207uec21dTyil6Y8LmdC0ibUqh6Eqe6Y8saaQou1ZQ65Yym+EcI6MSaexXVj5wO4HqjXB2lqFT7T2KvzmFE6BqCtsO3XUb3VmmSGkCIy2kXuHa71R0MvuLIlIZKeIb9+u3++6OYJ71sQOhqXjTHyiNNnLQqW57D77AfGc/zRsS8VspP1I3umZ/UAfoH+0PurL7SJ/Q1Ps6numUeoQ8nb7RvdWNdrF8hY3/MqP2fwqTRPUsyjpzeEzeJ/wAzp/Z/0vLfSVXLUw/W7L3oQPG0bV1+ARJpU7VXPStLwLiU+KTy5D1D3Wl/aU1dfLEPUPdaVi5b/DBknWH6NV9EzC6DxnE10c+bfK/otsPz9U3enh5PV9EznT050fTR2g0ZZHTR0/GYcVEZG81lKn1jfOO42gabsjecrFT2g2nVtXsXxtBCfOHJbtX+1pjtfcBlrioBsqKCfSXYfC0jA3GTgx5Fasi6gDysfZ1PhNrrcPI6/oH2iYzUMeVj0Knwm11qHklf0D7RJy/yL9Dh2nnHXGsyvTQqQABU5S2zXNgQecbDMtWa5J6ST3mdU0joenVR3qKGZaVQKTfZsJHiJyljN8iaJgx3D4KpUDGmjMEF3Ki4UdJ7jIs6hwd6K8jdm/4zPb0VGQeOaczxNEo7Id6syntUkH2SJw1in5KUrbQrC1crITYBaiMTbbYEX2+qdRcd0werOi2xBZbWpXQ1X5wLNyQOk3PZab6rYCw2ACw6gJeFOiMhAqiRqhkis0jVTNTMjs0QYtxEWiGJIjTLJGWGUhQyJlgkni4IUFhrHlaN8XFWkjHw0UpjFOS6NMQAfw6Xljh6UYwwAljREBHWtXUthaI/hp4i8yWup8p7ET4zZ6JW1CkP4dP3RMNre18W46BTH4QfjOXD3s1n2g1WW+Jp9rHuUzcaYP6Ct9nU90zFapL5SnUHP4TNppn/AAKvoMO8R5u9IMfacqWkZ0PUlbYbtd/hMmcJNpqrTy4dR1ufxGbfUqoGeNe4VoxvKMV20fciNaHtSUfWq0h+K/whaKPlOK7aXgCJF1uqcrDL9asp7iB/VOSvd/vBuXGljahV+zq+6ZT6iDyY/aP7Flrp02w1b7Kp7plXqJ9F/nqfCJdofIxVP61X7P8AoaSNbq2TiG6Kl+6xkMt+trdFP/1/3g4QHslH0n9glLuQn0NaDKuqnlKnq+BknRNbPRpN0ohPbbbGj9I9Q9hhj4b/AAxi9Mi9Cp6MzdHVt3UMCgBAIuTfb6pqscl6bDpBh4NbIo6FX2S8eVwhx5JcU3yZ7VNij1aR7eq6nKbd47ovXvDZsOG50cdzbD42iNG7MWes1R7T8JZa1DySt6IPcwMvLxlT80KPbRjNRx5WPQqewTb6wrfDVR+4ZidRx5UPQqeyb3Si3pOP3TJyfyL9BHtOW6QpBMPWJ2AUqpJ6AEM4WeraeYDeT0Cdo4UsXxGCKDzq7CmPRHKfwFv5phuDHQgxOMDuL0qAFVgdxe/6Md4J/lnXmptJGcOE2dQ0BoziMNRpHelNA3pWu3jecf4QsDxWOq2818tRf5hyvxBp3LG4kLOVcKKCpxdUb1ujdh2jxB75edewUH7iNwfEClWPOXUeoLf4mXWIq3Mx+p+Js1Sn9YBh2jYfbNhhcPc7Znj5igydxHqrGWSW9WhGDh5pRBWmlEilLB6UNaMQFfxUUKUnNTiDTgBC4qCS+KgiGE+GsbRL4ea/FaELbUFzzW23lPpfRtShbjEZb7dotBqhoz7UCIEcrJgqrJC4YMJIxvCVrmW1OpK5MCw2qLiOOHylgrFQbEhTYHovCgO7YNbU0HQiDwEwOszXxVXqKjuUTK4fW7ECw4+ps2WLnZJ2E0jxrFnbMx84k3JMzw4tZW2VOVqjRamDykdSP8JvphtF4Vxy6BIaxGyxNj2x3G43GUxfO1utE+UM2Bylw0EJ0qZrsQgytcDc3MOiNaKS1JR2+JM5/U1tr7VZ9huDyUHwl9oHWIEBSRYbumZv6eejRXqKyz0YPKa/X8DKnWyrfGYROhkP3qg/0y6r0XUtUo2JYc4v1zAawY+sK61ntxiFcvJsvJNxs7ZUce72Xj+hb0qOg60PbCVz/Df2Sv4Pmvg1PS9X3iJzrTXCDiKtJ6TrSCOMrFUYMB1cqRNA8ItbCURRSnSZQWIL583KNzuPXMngko0V6is39KpfTTDop/8AqX5xrhRq5Vw/pVfYs59hte6i41sYaaF2XKUBYIOSF2Hf+zFa0a6Pj+LDU1p8WXIyMWzZrb79kqOKWyE5qjrGoeK4zBp0qXQ+o3HgRLBT5QfRHsnKdUNcXwqNTCK6s2blEgg2AO7sE3erumfyitnYBSwAsCSBYWj9GScn8UNTXBq2GyJpbuzZFzN6a09+TvybH6wO4zDHjc+EOUteS3paNRapqC+bbYcwvvIlVrzjAmGK/tVCqgc9gQzHw8ZUV+EVANlE5uuoMvsmUx+lquLqZ6h6lVfNQdAE3him5Jz+CZTVcGg1ETygH91/ZOgYhLqw6QZmdT9GsgDkbxz9cttL6XWipuRmsefdDNFyy1HkUZVHk4pw7VLV8NT/AGVpVGt1s4H9MPg0HEYN6h86rUJHTkQZR455T8K2O4/E02G21Ow++fnJuDr5KVOmu5VUevn8Z0QVSJb9pc6R0kSTtmW1iQ1KFTqAb7pBPheW9HDNUO6WyaKGRlYXzBlPrFpo05EJ0cu1TW+Kpjpzj8JPwnT8PRy8059qNh7Y9VP7HH5v5QV9pnUKjqOiRhVIrJ1IrpeNNQk9FzbpMoYA9E3qzMoWwsWMNLyrg7b9gkeqqjok6gVD4aRaiWlli8UJQ43GiSxkm4glR+XdcEmx0XGquvL0Kimpy0F7jn2i1xNPrnrxha+GyUVOe+wuqjL02sZhsA+iGIFsQSet/mJodZ9FaIoJSI49c6k8kvWPrBcWMxbi5Jmqs59VxpvvkvD6bdOfsvJFSpon6+M/lpoo8S0I4nRfMMUfSI+Cx7LyFEzBa0uoGwHpv2za6M18wgwxWvRJfJkVQoKEm99p3XJvff3Tno0lo8ebhq7dZrlfhL7RP5rqUqpejiUcLdAtRnBP3hFKSaqxJNGdxWOLNfu7JKwOkGUg32bN2yWCYbR3OMT6kX/6yRROihsK4w/9sD3jKU0Diy91c1wqU2F7Ec4M6HX1kw7UGJYXKnkHab2nOdGtokkDJi/WfkZr6uhNHfk/GWqinzNnq5x/L/aRkcG02nY4qSOc6WxnKJW1o1g9LMpuD8pZY5NHgm3HHrLN7Mkew1HRXO1a/Pv+U23RGrNbqlrdfkVjyeZvq/2kThD0pRfLxZDEA3I54er2i9G1GsrVGYnkqeOQd4jms2hdG0zlqNUR9l1Q1WHeQfbMtoLJaXJprLWjk2JxFmJsDsIsRcStZrnZNrpLReB25Ge3NmLk+yIwOhdHsL1HqA82Ut8pTmhamXo4lFUAIGe5zM20W5gBzdsWzqTdBZdmwm9unb2zVpoLRpa3G1h6z/pjOL0Hg0P6OszDruD7IWkFMqsFU7O2bnVLGhai7bbRKrAaIwNuXUqg/usp8Cs0WjND4G/JxTg9BsPG0r1I0GrOiYrEhEL3FrEjbv6JyXTukMzNfbe/qnQ6+haHFcqpUFO3nGp/a0xmltEYEbsS7HnAKbPWRMcEoxTSKmmzFPW2zY6gikao43LaxIzWtfm3yqbRGCJ+lOvpKhHgZY6K0Ng84Bxp27gosxPbltNpTVMzUXZsdZtZ1oDLRILW2kbl7Jy/SunWcnMbk85O6aLTmi8EDl/LiG6GCsR3Wmbr6Iwe2+PXqPFt4xYnGMaQSTbMHrDULVFO3zRv9I7p0Hg/pYerVC4kgLYEFyBc280ncJiNccPSR6fEV1rrkILICuUhibEHtl/qvomlXFPPjaNHOoLB2phkNtxUuDzRN9eR10Omaw6QwFAgUimbbcUrZdnPs2XmUxWtFK9kEqsXoGlnZfzjhbAmzM6hW7MrGRDq/TvydI4AkdNcr7RNIz1jVktWzKYDHZca9QXF3r7OcAk7DOianFMViFp1Xyqbm9wL7PNF+czm2MW2NqKGU5q1QZ1N6ZzseUD0XO+ajROgqjuFStSViQBnZ1Hfa0yg+HyXL4Ov6Xp4LCkctVbaCinMTbn2k2lJiNb6Cf4cxWJ1axAYjjKTkbOQ7nxyxh9V8X9S/YfnNYcKm7M31LvSetgfcJRYnT/RImI1cxY30j6np/OV9TQ2J5qNQ+guf2XjcgSHsTpgnnldWxxPPBW0ZiBvoVh20anykGrQcb0cdqMPhM3ItIe/KjBIdj0Hugk7FUQ8PpKohupFx1Sw0hrTia6qtVwVUWUZbWEKCcWzNaKw4pumD8pbpggjtgLXGP0+El0NOV0BCvYHfs3wQR2xB/n2v9c9wgGmK31/AQQRpgSKGsOITzX8BLupwjY80uKNVeL6AgB77wQSk2BUPrFXJ2v4CAaxYgft/hEEEqxFhozXjGUGDU6i5huzIG8I5pTX/G4hs1V0J2bqYUd0KCMRXPrNiDvYfdESuslcftL9wQQRFBDWOv8AWX7gi/8A9JX6V+4IUEEIkU9Z6450+5/eTcHrjiUNxxd+tD84IJaEaCtwr45qfFniLWAuKTBj+KUFbW+ux2in9w/OHBKpIVkVtaqw5qf3T85O0VwgYjDuHRKRI6VPzggksYrS3CLXxDl6lOnc8wFhKyprc53008YIImBWYrSxqeciyfoTWtsLUWotJHy7gxIHhBBJtjoZ0nrKa7lzSRSSTZTsHhIDY6/7I74UETkxUNccCb28ZZaFxyJVVmoo4B81tx8IIIk2MVpjG06lRmWgiAnYF3DwkIYi24W7CRCglbMVBnFN0t99ogVSDcFgekMQYIJLbHQ+mk6y+bWrD0a9UewxwacxP/M4j/yKx+MEEWzCkH+f8V/zNf8A7z/OCCCGz8hqv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thisistwitchy.files.wordpress.com/2014/08/beyonce-femi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American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of the most famous feminists are American women.</a:t>
            </a:r>
          </a:p>
          <a:p>
            <a:pPr lvl="1"/>
            <a:r>
              <a:rPr lang="en-US" dirty="0" smtClean="0"/>
              <a:t>Gloria Steinem</a:t>
            </a:r>
          </a:p>
          <a:p>
            <a:pPr lvl="1"/>
            <a:r>
              <a:rPr lang="en-US" dirty="0" smtClean="0"/>
              <a:t>Betty Freidan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ell hooks</a:t>
            </a:r>
          </a:p>
          <a:p>
            <a:pPr lvl="1"/>
            <a:r>
              <a:rPr lang="en-US" dirty="0" smtClean="0"/>
              <a:t>Elizabeth Cady Stanton</a:t>
            </a:r>
          </a:p>
          <a:p>
            <a:pPr lvl="1"/>
            <a:r>
              <a:rPr lang="en-US" dirty="0" smtClean="0"/>
              <a:t>Susan B. Anthony</a:t>
            </a:r>
          </a:p>
          <a:p>
            <a:pPr lvl="1"/>
            <a:r>
              <a:rPr lang="en-US" dirty="0" smtClean="0"/>
              <a:t>Alice Paul</a:t>
            </a:r>
          </a:p>
          <a:p>
            <a:r>
              <a:rPr lang="en-US" dirty="0" smtClean="0"/>
              <a:t>Although feminism has been adapted to other contexts, it began an </a:t>
            </a:r>
            <a:r>
              <a:rPr lang="en-US" b="1" dirty="0" smtClean="0"/>
              <a:t>upper-middle class, white movement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wave feminism </a:t>
            </a:r>
            <a:r>
              <a:rPr lang="en-US" sz="2800" dirty="0" smtClean="0"/>
              <a:t>1860s-1910s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00600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dirty="0" smtClean="0"/>
              <a:t>Abolishing coverture</a:t>
            </a:r>
            <a:r>
              <a:rPr lang="en-US" dirty="0" smtClean="0"/>
              <a:t>, which is the </a:t>
            </a:r>
            <a:r>
              <a:rPr lang="en-US" dirty="0"/>
              <a:t>idea a woman's legal rights and obligations were </a:t>
            </a:r>
            <a:r>
              <a:rPr lang="en-US" dirty="0" smtClean="0"/>
              <a:t>subsumed </a:t>
            </a:r>
            <a:r>
              <a:rPr lang="en-US" dirty="0"/>
              <a:t>by those of her </a:t>
            </a:r>
            <a:r>
              <a:rPr lang="en-US" dirty="0" smtClean="0"/>
              <a:t>husband</a:t>
            </a:r>
          </a:p>
          <a:p>
            <a:pPr lvl="2"/>
            <a:r>
              <a:rPr lang="en-US" dirty="0" smtClean="0"/>
              <a:t>no inheritance, it goes to the husband</a:t>
            </a:r>
          </a:p>
          <a:p>
            <a:pPr lvl="2"/>
            <a:r>
              <a:rPr lang="en-US" dirty="0" smtClean="0"/>
              <a:t>no custody over children, it goes to the husband</a:t>
            </a:r>
          </a:p>
          <a:p>
            <a:pPr lvl="2"/>
            <a:r>
              <a:rPr lang="en-US" dirty="0" smtClean="0"/>
              <a:t>no right to keep their wages; wages belong to the husband</a:t>
            </a:r>
          </a:p>
          <a:p>
            <a:pPr lvl="1"/>
            <a:r>
              <a:rPr lang="en-US" b="1" dirty="0" smtClean="0"/>
              <a:t>Suffrage</a:t>
            </a:r>
            <a:r>
              <a:rPr lang="en-US" dirty="0" smtClean="0"/>
              <a:t>, which is the right to vote.</a:t>
            </a:r>
            <a:endParaRPr lang="en-US" dirty="0"/>
          </a:p>
        </p:txBody>
      </p:sp>
      <p:pic>
        <p:nvPicPr>
          <p:cNvPr id="3074" name="Picture 2" descr="http://fe01.museumoflondon.org.uk/imagestore/220/media-220573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810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</a:t>
            </a:r>
            <a:r>
              <a:rPr lang="en-US" sz="4800" dirty="0" smtClean="0"/>
              <a:t>British </a:t>
            </a:r>
            <a:r>
              <a:rPr lang="en-US" dirty="0" smtClean="0"/>
              <a:t>first wave feminists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00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</a:t>
            </a:r>
            <a:r>
              <a:rPr lang="en-US" dirty="0" smtClean="0"/>
              <a:t>he Women's </a:t>
            </a:r>
            <a:r>
              <a:rPr lang="en-US" dirty="0"/>
              <a:t>Social and Political Union (WSPU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violence; slogan was “Deeds not words”</a:t>
            </a:r>
          </a:p>
          <a:p>
            <a:pPr lvl="1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Emmeline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ankhurst  </a:t>
            </a:r>
            <a:r>
              <a:rPr lang="en-US" dirty="0" smtClean="0"/>
              <a:t>is the founder</a:t>
            </a:r>
          </a:p>
          <a:p>
            <a:pPr lvl="1"/>
            <a:r>
              <a:rPr lang="en-US" dirty="0" smtClean="0"/>
              <a:t>Arrested several times</a:t>
            </a:r>
          </a:p>
          <a:p>
            <a:pPr lvl="1"/>
            <a:r>
              <a:rPr lang="en-US" dirty="0" smtClean="0"/>
              <a:t>Hunger strikes</a:t>
            </a:r>
          </a:p>
          <a:p>
            <a:pPr lvl="1"/>
            <a:r>
              <a:rPr lang="en-US" dirty="0" smtClean="0"/>
              <a:t>Bombed Westminster Abbey</a:t>
            </a:r>
          </a:p>
          <a:p>
            <a:pPr lvl="1"/>
            <a:r>
              <a:rPr lang="en-US" dirty="0" smtClean="0"/>
              <a:t>Emily Davison threw herself in front of the King’s horse and died.</a:t>
            </a:r>
          </a:p>
          <a:p>
            <a:pPr lvl="1"/>
            <a:r>
              <a:rPr lang="en-US" dirty="0" smtClean="0"/>
              <a:t>Bombed the home of David Lloyd George, the Chancellor of Exchequer. </a:t>
            </a:r>
          </a:p>
          <a:p>
            <a:pPr lvl="1"/>
            <a:r>
              <a:rPr lang="en-US" dirty="0" smtClean="0"/>
              <a:t>Smashed windows of shops, churches, and government offices</a:t>
            </a:r>
          </a:p>
          <a:p>
            <a:pPr lvl="1"/>
            <a:r>
              <a:rPr lang="en-US" dirty="0" smtClean="0"/>
              <a:t>Mary Richardson slashed a famous painting in the National Gallery</a:t>
            </a:r>
            <a:endParaRPr lang="en-US" dirty="0"/>
          </a:p>
        </p:txBody>
      </p:sp>
      <p:pic>
        <p:nvPicPr>
          <p:cNvPr id="2050" name="Picture 2" descr="Emmeline Pankhur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4775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8/80/Suffragettes%2C_England%2C_1908.JPG/220px-Suffragettes%2C_England%2C_1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3048000"/>
            <a:ext cx="2476500" cy="16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2.mirror.co.uk/incoming/article1916131.ece/alternates/s615/Emily-Davison-suffragette-killed-trying-to-stop-King-George-Vs-horse-Anmer-Der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5088512"/>
            <a:ext cx="2476500" cy="16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u</a:t>
            </a:r>
            <a:r>
              <a:rPr lang="en-US" sz="3600" dirty="0" smtClean="0"/>
              <a:t>niversal women’s suffrage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1902:  </a:t>
            </a:r>
            <a:r>
              <a:rPr lang="en-US" b="1" dirty="0" smtClean="0"/>
              <a:t>Australia</a:t>
            </a:r>
            <a:r>
              <a:rPr lang="en-US" dirty="0" smtClean="0"/>
              <a:t> </a:t>
            </a:r>
            <a:r>
              <a:rPr lang="en-US" sz="1600" dirty="0" smtClean="0"/>
              <a:t>(except for aboriginal women)</a:t>
            </a:r>
          </a:p>
          <a:p>
            <a:r>
              <a:rPr lang="en-US" dirty="0" smtClean="0"/>
              <a:t>1906: </a:t>
            </a:r>
            <a:r>
              <a:rPr lang="en-US" b="1" dirty="0" smtClean="0"/>
              <a:t>Finland</a:t>
            </a:r>
          </a:p>
          <a:p>
            <a:r>
              <a:rPr lang="en-US" dirty="0" smtClean="0"/>
              <a:t>1915: </a:t>
            </a:r>
            <a:r>
              <a:rPr lang="en-US" b="1" dirty="0" smtClean="0"/>
              <a:t>Denmark</a:t>
            </a:r>
          </a:p>
          <a:p>
            <a:r>
              <a:rPr lang="en-US" dirty="0" smtClean="0"/>
              <a:t>1917: Azerbaijan</a:t>
            </a:r>
            <a:r>
              <a:rPr lang="en-US" dirty="0"/>
              <a:t>,</a:t>
            </a:r>
            <a:r>
              <a:rPr lang="en-US" dirty="0" smtClean="0"/>
              <a:t> Armenia, Belarus, Estonia, Latvia, Lithuania, Poland, Russia, Uruguay.</a:t>
            </a:r>
          </a:p>
          <a:p>
            <a:r>
              <a:rPr lang="en-US" dirty="0" smtClean="0"/>
              <a:t>1918: Canada, Germany, </a:t>
            </a:r>
            <a:r>
              <a:rPr lang="en-US" b="1" dirty="0" smtClean="0"/>
              <a:t>the United Kingdom</a:t>
            </a:r>
          </a:p>
          <a:p>
            <a:r>
              <a:rPr lang="en-US" dirty="0"/>
              <a:t>1919: </a:t>
            </a:r>
            <a:r>
              <a:rPr lang="en-US" dirty="0" smtClean="0"/>
              <a:t>the Netherlands and  New </a:t>
            </a:r>
            <a:r>
              <a:rPr lang="en-US" dirty="0"/>
              <a:t>Zealand </a:t>
            </a:r>
            <a:endParaRPr lang="en-US" dirty="0" smtClean="0"/>
          </a:p>
          <a:p>
            <a:r>
              <a:rPr lang="en-US" dirty="0" smtClean="0"/>
              <a:t>1920s: Albania, Czechoslovakia, Ireland, Spain </a:t>
            </a:r>
            <a:r>
              <a:rPr lang="en-US" sz="1300" dirty="0"/>
              <a:t>(only single women and </a:t>
            </a:r>
            <a:r>
              <a:rPr lang="en-US" sz="1300" dirty="0" smtClean="0"/>
              <a:t>widows), </a:t>
            </a:r>
            <a:r>
              <a:rPr lang="en-US" dirty="0" smtClean="0"/>
              <a:t>Mongolia</a:t>
            </a:r>
            <a:r>
              <a:rPr lang="en-US" dirty="0"/>
              <a:t>, Uruguay, </a:t>
            </a:r>
            <a:r>
              <a:rPr lang="en-US" dirty="0" smtClean="0"/>
              <a:t>Ecuador</a:t>
            </a:r>
            <a:r>
              <a:rPr lang="en-US" sz="1400" dirty="0" smtClean="0"/>
              <a:t>, </a:t>
            </a:r>
            <a:r>
              <a:rPr lang="en-US" dirty="0" smtClean="0"/>
              <a:t>Sweden, USA </a:t>
            </a:r>
          </a:p>
          <a:p>
            <a:r>
              <a:rPr lang="en-US" dirty="0" smtClean="0"/>
              <a:t>1930s: </a:t>
            </a:r>
            <a:r>
              <a:rPr lang="en-US" dirty="0"/>
              <a:t>South Africa </a:t>
            </a:r>
            <a:r>
              <a:rPr lang="en-US" sz="1800" dirty="0"/>
              <a:t>(only white women), </a:t>
            </a:r>
            <a:r>
              <a:rPr lang="en-US" dirty="0"/>
              <a:t>Turkey, Chile, Portugal, Sri Lanka, Thailand, Brazil, </a:t>
            </a:r>
            <a:r>
              <a:rPr lang="en-US" dirty="0" smtClean="0"/>
              <a:t>Cuba, </a:t>
            </a:r>
            <a:r>
              <a:rPr lang="en-US" dirty="0"/>
              <a:t>Philippines, Bolivia, Bulgaria </a:t>
            </a:r>
            <a:r>
              <a:rPr lang="en-US" sz="1600" dirty="0"/>
              <a:t>(only mothers)</a:t>
            </a:r>
            <a:r>
              <a:rPr lang="en-US" dirty="0"/>
              <a:t>, Romania, El </a:t>
            </a:r>
            <a:r>
              <a:rPr lang="en-US" dirty="0" smtClean="0"/>
              <a:t>Salvador</a:t>
            </a:r>
          </a:p>
          <a:p>
            <a:pPr lvl="0"/>
            <a:r>
              <a:rPr lang="en-US" dirty="0" smtClean="0"/>
              <a:t>1940s:  Panama</a:t>
            </a:r>
            <a:r>
              <a:rPr lang="en-US" dirty="0"/>
              <a:t>, Dominican Republic, Jamaica, </a:t>
            </a:r>
            <a:r>
              <a:rPr lang="en-US" b="1" dirty="0"/>
              <a:t>France</a:t>
            </a:r>
            <a:r>
              <a:rPr lang="en-US" dirty="0"/>
              <a:t>, Italy, Japan, Senegal, Togo, Indonesia, Cameroon, Djibouti, Guatemala, Kenya, North Korea, Liberia </a:t>
            </a:r>
            <a:r>
              <a:rPr lang="en-US" sz="1700" dirty="0"/>
              <a:t>(Americo women only; indigenous men and women were not enfranchised until 1951)</a:t>
            </a:r>
            <a:r>
              <a:rPr lang="en-US" dirty="0"/>
              <a:t>, Venezuela, Vietnam, Argentina, China, Costa Rica, </a:t>
            </a:r>
            <a:r>
              <a:rPr lang="en-US" dirty="0" smtClean="0"/>
              <a:t>Syria</a:t>
            </a:r>
          </a:p>
          <a:p>
            <a:pPr lvl="0"/>
            <a:r>
              <a:rPr lang="en-US" dirty="0" smtClean="0"/>
              <a:t>1997-2015: Kuwait, Qatar, , Oman, and Saudi Arabia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wave feminism </a:t>
            </a:r>
            <a:r>
              <a:rPr lang="en-US" sz="2800" dirty="0" smtClean="0"/>
              <a:t>1960s-1970s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Expand job opportunities for women</a:t>
            </a:r>
          </a:p>
          <a:p>
            <a:pPr lvl="2"/>
            <a:r>
              <a:rPr lang="en-US" dirty="0" smtClean="0"/>
              <a:t>More women working outside of the home</a:t>
            </a:r>
          </a:p>
          <a:p>
            <a:pPr lvl="2"/>
            <a:r>
              <a:rPr lang="en-US" dirty="0" smtClean="0"/>
              <a:t>More women outside of the “feminized professions”: nursing, teaching, or secretarial work.</a:t>
            </a:r>
          </a:p>
          <a:p>
            <a:pPr lvl="1"/>
            <a:r>
              <a:rPr lang="en-US" dirty="0" smtClean="0"/>
              <a:t>Access to birth control</a:t>
            </a:r>
          </a:p>
          <a:p>
            <a:pPr lvl="1"/>
            <a:r>
              <a:rPr lang="en-US" dirty="0" smtClean="0"/>
              <a:t>Equal pay</a:t>
            </a:r>
          </a:p>
          <a:p>
            <a:pPr lvl="1"/>
            <a:r>
              <a:rPr lang="en-US" dirty="0" smtClean="0"/>
              <a:t>Equal representation in government</a:t>
            </a:r>
          </a:p>
          <a:p>
            <a:pPr lvl="1"/>
            <a:r>
              <a:rPr lang="en-US" dirty="0" smtClean="0"/>
              <a:t>Equality in the arts and sports</a:t>
            </a:r>
          </a:p>
          <a:p>
            <a:pPr lvl="1"/>
            <a:r>
              <a:rPr lang="en-US" dirty="0" smtClean="0"/>
              <a:t>Equal rights in marriage</a:t>
            </a:r>
          </a:p>
          <a:p>
            <a:pPr lvl="1"/>
            <a:r>
              <a:rPr lang="en-US" dirty="0" smtClean="0"/>
              <a:t>The use of Ms. </a:t>
            </a:r>
            <a:r>
              <a:rPr lang="en-US" dirty="0"/>
              <a:t>i</a:t>
            </a:r>
            <a:r>
              <a:rPr lang="en-US" dirty="0" smtClean="0"/>
              <a:t>nstead of Miss and Mrs. to help end discrimination based on marital status</a:t>
            </a:r>
          </a:p>
          <a:p>
            <a:pPr lvl="1"/>
            <a:endParaRPr lang="en-US" dirty="0"/>
          </a:p>
        </p:txBody>
      </p:sp>
      <p:sp>
        <p:nvSpPr>
          <p:cNvPr id="4" name="AutoShape 2" descr="data:image/jpeg;base64,/9j/4AAQSkZJRgABAQAAAQABAAD/2wCEAAkGBxQTEhUUExQWFhUXGB4aGBgYGR0cHBkcGx4bGx8eICAbHiggIB4lHxwhITEiJSorLi4vHyAzODMsNygtLywBCgoKDg0NFBAPFCwcHBwsLCwsLCwsLCwsLCwsLCwsLCwsLCwsLCwsLCwsLCwsLCwsLCwsLCwsLCwsLCwsLCwsLP/AABEIALkBEQMBIgACEQEDEQH/xAAcAAACAgMBAQAAAAAAAAAAAAAEBQMGAQIHAAj/xABIEAACAQIEAwYEAwYDBQYHAQABAhEDIQAEEjEFQVEGEyJhcYEykaGxQtHwFCNScsHhB2KCFTNDkvFTVKKywtIXNJOjs9PiFv/EABcBAQEBAQAAAAAAAAAAAAAAAAABAgP/xAAZEQEBAQEBAQAAAAAAAAAAAAAAEQFBMSH/2gAMAwEAAhEDEQA/AKsx3vebjBWQr6Y1So1fEJBExOwvYTgeYIDCQOV/kYviNm6CBP35YyL5Qp64CFywGo1JZCoIJvPVSI2Bmd7Y3yKVVSoviNYOHBMFWDXAP4lNpHORywk4SCE7xa1IMyPqFUuo5roaBFx4lgkk2tFyOHzm273URURZZRT+GLDTHLaQZ5+uAsaVq2vvGpr3axBNyrNEzAtBu223uTErkL43R7QQCNrmZm+0Sdr7nCN0rhydJcsmpHprABG9p2mQdtUG2+BeHVQVK/s51A+IkmCCYJ35WiLDpiB1mMyWUfu3YipcqsEG5BQiQwiLXvuMC0s0tN+7aqdWzF2ETe9vCG5edhfEmbo1FJ7saRsbgqRvccunIEE7WxX/ANkrKzQEpsADIKiDbb4li+8jnihq/GqlJigCsi33F9XKQdpmOltsNspxA16RN1AsG+LfoB5mMVTh+Waq4H4SJY8rmwJsCSRPMf0OyK91W7tqfhmRqUgg25gkRItvyOAtmYqNA/l62nnv/wBMF8NfUpH4tItMxuB9sJ2oEraCWN7bxtO2DOBZcqFZ/j06SAZFoi4JGxAjEDT9ptTn132gb77YkrZnUDBPLb9c8KuF1FqU9TKIHhBPkdtutj1jDLLodwIkCTtJty/PEVNSY+dj1ONzUbrjVhjP5YCKrVIIMub8jt9MR087YDUd73vbpgllMneLGQRaPrhHniRUJ28Ugxt5/wDT88A1/a/CIcseQne2AP29yRvpvbUfqcHZVQVURqlfiGnz+hwrzNCKhFlC8ydW/PaNhseu+CDf2loJ1keWomMMKdXTdmaSOpIPphVlacEBJm+k2FuQg3HvgxWlhqBXYRuJ6f3wUbU4gokFgCNxO04X1eMMA1wQDYgmYPUDaMR1SHIHLkd7+h2jywr4gSOsR8LHffYrI25HBDPNcTaT4yo0qQJMeITuMCpxV2NnMAzucC5s+KTYFEkDn4b+4wFUqLsuoEiAIv8ArnfAORnX1DxuAerMT7XGNf25pAFV7z+I7DmL/o4UV6DrHiUyOkQd4tgbU8K2h43MCZ9Iv+YxRY/252FmqdJ1EWgXsRfzwtzfEqgmaraVBFqrXNrypmb/AIhEzgWmA6q3efEIIJvE3Hl77dcA8UVlOrRCggEExqA6Ae+AnbjOYViprVBq0lQXM6Tt4v8Ar54YpxSoyqBXcNPNn5SL7Hf22xWsuymoTHxC17mOvWxwblssAC4MsLghjbnYDfl9MAfmOJZpFJNWpAY+LUReJgAmYH5DE9fiVdaSotSoXgPUfUSQDICgMQeUnbfyGJKwEMWLMAFAkjUPYTcHyxmlRVSNPjKkEbeV2gBdQ29sAq/23X/7z/8Acb/24zh5pT/sU+S/nj2IsczzxpiurMupTBcA7/xCbQ3nyODsgqMGy/dg61Z6R7y4a+mbhTAjzsTfkLn8n3impTpW3MLA6W687/PphZTWdrDykxjSGmXrNlqoFQMAtitiRI5TaD6Xvfngqnm0o1EagwqCLAKyGSY/inz+W+EFJGYgKGa0RBJgC9ugAwy4XxEIrKqIWIsxkOhkGVZSCLW0zefUYC+DiICGoWqqDcAk73B0gm8TdRcRY4AqMKpVkqMLHxMggAD+JiDp08mPO07BBmM4x8JmmUcFobUFsdMBZB2sZvb1DBsymh2qUyXVipKSqkqQZkeE7x6WuMBKxrohWjUZgZvpZChDczaPQyCOu+AMp+0KRLLUqAg2YMRvAJsfS5+mHVDir1aJNKhI+EknltBAB8NoMdQZGFOVydOsmgFUq/EdV4jpzIIi0kjAS5uvVWvEOuq50jaInVYAxzbnM4aPWk6rTa1TpH4Zub8zOK+Vrgplw0l302cMCWbTe50+amCOl8Psn2OrhSHemCZghmMD00ge22AaUc2v4ZJDXG31I2tcbYnoVih1aiFG6mCIkX5Sf1GIKPZuoImqsBR+Cbxvc9ZPvjbiOVNFCWqd5J+EgKIhjaSZ5Ygm4XVRd9WlCwWVIAJYzEix3F4+pwzoZsa9O5vccvX9cxhDwmpT1MkoqmCFDfFJMxBtH54si0eU2BsIG3S2GiSftjYAfTGBAG/P88R1K20Qb7yMRUGerbofCGU3O0jEVHIeCWipzIXebbEC5xFDtBM8/CQQeW/IT899sYqZ6rTAAQwdiRYbWJ2G8X2i+CDuGVBBBQUyN+Xl7x+WJK41KYMbbRJF7bEjCXLZwG7SCZ5W9QehjG1Tig/mkWg7+Ub4KIrNA5ATv09sD0qxaou/xCT7g38sL+I50gW6THpY4hyDP3iN4lUsPCTM+YM2sLzioMNYD8ZETsbf3xpTrF20/cTa0bb4X5nUFLMTpJEBYJIIHw3HnuBsemN+HBu9pmGC6+Y+QPQgYA7iL6QQVkEIAYPITB6bHA+Uy5DFjIUi3M8ogX8PXDSq0uwKgAQQwgljET5ESRGBa/FUBK+Im48K7Azt+uWA3pUmDOQTG5k8+QECMaCigY1QSLAWNoHlO/8AfEYqHShC2ZYE+FtUwJnbA9fLkadJILGAFBPiG8hZPXlgJi2sssSAZ+G8CbWG5+owt4iQTHOZEqREQYuI9PTDzLZdakqC5qQWMqyJ/luw1bc9jc4X5nId4mpagVV3GqwkgSbAgAx6TgK+V7tpsTdhqiJG6n2P1wbka8QupVndpIAWJ3jnt74V5mosyV2czbnebcrjEHfwmm8czMdY94xQ2OfaqQsKCBAnYkk7+fpid0Kh1BYELJ1FhJPSGEQZIB/rdNSzif8AEW9jJ5+5vg+pTqOWenUqaSt5J1MOYsYIgf8AXEDH9mX/ALbMfL/+sexX++H+X5DGcII3zL0VUS7FhLKbBF9ZuYAO3PChnMs20sdrCTJjFkz+epMjK4qGx0qxCspPi0lT4yP8wNgRbCnNcW77wrTCafESskyFiW3t67Sb4oXLmGViwu3WeowetSpEkqCASphRYiCLDpy5RgCmLmIsJHraMRlyPTpPz6YBtlqf7uS1NAB4AEJaqxNwTESAZnzAG5hlk+JSiJ3RdtejTtZN/BF3M/2ucVygygNqXUP5iLkeGYOwN/aDucMODcZeiWApBmaykh/CxGkwAbkgzBm5BwE2eajSqFqGvRBAMsCORFoBUxyIInnyFqBiS6qdJAOoSVn/ADE7Hlfy9TjMUmBCsdUG4B3Ec97+VjjSiGQTdUbfkCL2g7+uAa9mVJztCZk1FJ/0mflbHQO0/Hf2cU1WNdRokgnSoIBaAbm9hz9sVDsNRBqoyz4Z33mDzB+Eid+YGCf8SKbCtTf8L0yvyMn5yPlh0WTh+crLVppWZWSqraDCyrobqSoAMi49xyvntIqt3SspI8TSCfDpAv4fX/rtj2YzK0jlFYJRQyxWwCkKIUW/ibcRt54h7R1172j4jYEwLhgxXnPQW5fTEEHAcsQwCoGR1AqBgLAXkg7gzYx9sW0WFunLFGXiDr4V1hZIVlUmAOgiYiDAP2wxyfFqkAyColfM7QY8/PANOK5qoshY5EXvy5YXU6tPu9VR2BECAI9xqHw4Er5xmYauh5TAHX362xBUp+KKnOwOq8+gsq7YBh/tU7I5JkbiQTz5k/rbBNPi61QA6FYIEnqQQTB3Uff0wnXIUu61VmKclOq/y5z0vtiCpVVmXRWUjoQac+hML9RgLZXqKaJqOocgEAKfCRJAFjBH97csV+rV06TpuLLuAJNzcn9X54y+cdVam2pQxmDItbblHpa+FlbMyb+ITNphRzk9euAK77xkss26iw8hv88F8J4gr1lRFAWWnzOk9OXnhISXhSFGsgTPigkC/MxOxw+Tg4y8Maygg2in4j8yeRjywGuezlKuoDAioglCoF/r/Xl7YloqupLGZBEE8+snC1+FJMioad92UjnIvJwfQ4VUp1EYshUsFhVJOxO55WwA+ezmiqQACJMgG8nnyvf++BijuDogEHlYlp3B895nAfGWis+kQZvLb2ABg2B9N8A082wEg2U8+XPbn/bAWelmgsBxzvJG/L0+gOBc5nnpg6BDQRqB2BsYuPK+EtWs9QBjE9NtXKQPvE4Jo5l/hYT/AMpsOvkJ5DrgNq2YdlCliQvmJje53I8jMTgeqGCyDabCAVAEybiPlceuI83SNOoIJ0nndhJ8/wC2D6VEBNDkEA/CL6uhFwftgK/VpTqgGN7D1nffc4bcP0qgQhSGIJDDptz/AF956uQXQAqeI2iWBPIWJ3641zGUWnpY6wQLWUwegvNom+KGL06EjXTpsWjS2n6SPl+eDFzohmERruYBjlMf3xVaGdcs4Pii8sQNv5jEeQxtRzdTXqLpHMWPyt4fbpiCw/7Qyf8AAP8A6Y/LHsCf7Vq/wp+v9OM4QatkKCO0UVdhBBbxzM8mGkXECB02xv3oIYPK0SvwWC3F7QDMTIFsD5Wu70hJmEKMdipFgd5+G/tjV6IYqT4gVILATqWCADBtv5/CIiMUUzMZY03qalMKSPCYgmQOW36nEaKHBLMF0gb7mTFoHv7Ys3aHMMqhGfwsIYDYEbzF7ggifPFeyZBISAdUiSVFvUgwRa/t54CKkobwgHUbRyPTnb9HEAqERBi3LkMN6FEM37vQCuqVBMGOY7y9zyPX5MWSlm6DhV010AKoqwTF3+E6SGAmNMhgBJ5gjq10cKxBkDxXudyx+EAb7GTPONpUosFD6TAqDS83HOPkZ8sS0qB0rpHxbEenSNyDyn3wRkKLArBBJiabDlfxeLwnp4b2FsBJw/iL5anUZCA/eMJPKVC6gOZGub9BvhTWz1R37x3ZnkeIm8iIg8trR5YbvlAabuSCAwJVVOr94oEARyKbk81O9sANxhVB7qnTS/xESxvN5J/tywBHeZjNBe9Z6ipIBczAMAkTc7CfQXxa+I5wZju6kKNI0ss6vEGNwRy536i2OfV8+zWZ5AERbb2xYqNcU6FHQCCRfUpGomCSpNtIJi3Q3N4B7+0nSRHht7fSL3tsPuPrFPewU2A8+ot59OeNMrUFQFmD2YJKAWJsLwecD3xLxXJd2wUnWNxBbYkiGnYiPyjEG2UzxLSBp0nfTa9rgiII+3zKauDG1UsQD0PMCDF/tHlhdkuIKBsoYHoAY9Yk7dcG5LMJ3ytUhVB1AkgAkbD53k+fXAT0XAVqxAYq/c0la6gzdoNzuW9j5RMnGC4/eqDTIZisD4TZF9ZEz0PlgLiNbuddP8LOalJhdWDAqyz5A/fqMScNUwtWtURaQIMGJOgHTAF4E2F/TAMaNXuUrUm8SqoamGvZxZSLzDf1xXq2YVFI0kmbLNjbeJM35bT0wbxTMF5ciA+koD/CshT7+I89h1GFHesWGqYBm3LlvyA3NsBJw1NVekWN9asTaIkHF14SVZXzT7mTJ/Aizt8iZxVeB19WYpKIjV03F2Prh73hWhWyh/3nduKUmBUDKYg7Akk2P9DAGf7eoVX7kS2swJHhJBqgi5n/AITcunXC/MN3b06EmEzK6P5WpuQPOJ/UYQdkmOs5moy06VPUqruXc62gA38PetcR8UfxYa53Wa2XqOCGqVS+mLqqqFWfY/XlgEvaCUrPz1mRPIfCOXlhXljfckWsJ/MYYdo6pesQAwiVuN7k2MdDjfK8OqMn7unUYfxICBPSYuZ9cUL6tQiQoI9Dc+3PEi12YCZZut9QFh74xnGWm+hvCRZpkEWmGDCffmMDq4uwmZ/XKcAxXOsQL7SBHxAbflgiQSCpv/EREk7i3phI9bSbRzJJ/FvbyOCKebYE6Bv/AAmZHmB+WAOrZ1YvcESTEG0Xk9TiYhu7ZvDpF9R0Mb2iV+n98KcxXQjobDcnmTz2PU4n4tSojue5JQBQapmQzQL2YjUL2gRPtgNHpGr40pMQRsImRcmN4i5t74H0l7yY0jykCdr4Y5TPdzQJUg1WICSslUBIIk/DNjtf2ELXDvLTqsSxiw67fOfPATd4Or/Ifnj2A5fr9D+WPYC5HJmlQgvrqKTPwgEETY7tFrnlOEeVzTVHBUmw6SrdYHI39bD/AFB1M5UUKDXJNOwBBCm9hvER5C2DOHcTLUnZ6ZgMAalOFGoyY0kGQRuZ6dcAdw7JU8yWFUQGaAAPEpVSFPrJIIxhP8P6hnvKiUgNjEg77APefOD5HBn7cx71KJanqZK47vxVHpNTJZQCfAA4CagbFgBc4jy3FT3qZcMwCICWq6tVxJLT4iflfAVbivCny1XutClXP7upIKmYAgnaDyO2+0HDOnwjM0szTqmp3hLDWysSRCzBJ/ygANtti3PkqVVNBqGou51FZpwSVfSItIuTynlOK9nOKNXzZo0VPeOnds9Qx3Yks4EICQBaWk9LbgLxuiQ3fUFHcvJZZkKV522Vx4gOVxaAMR8DzVRBUZC4UFFgGAZJWDJkc4A85tbEpyaVGbL0ahd9MpTuqh0NwxNtTLrsLCcbZw0cpOVZejMQxJYkGDMWiYAgdbzcHXYKmrVa+pJKhPiG12EQfIdMWR2p0dTuiAjdgqqqrMaQTFpm3nii8OzWkt+z1X/3Zm/ihYKzETFwCORPu7o512aq5Vq0U0KU3Y6RqgNYzJMWtyYc5xBYKOckBlCOpI0lStljlpEQD+uWKp26yvekFNJqBwqjUoLAgKRc8mj08WE/H6j5eqtWkRRDn/cFie6MDxQpjl7WEbANOGtTzCmp4QHhapWA3eRMlug3GwnUYwEPDl7lHpatUjvtdMHSe6ILICbN8PxAkX9sDZnijVmmmjA6dJUszmBJJvYC+wsMHd9U05mmXBpBXtCyj6GFoEyYM+h6zgPguWTvAoYuzDxr3JYIWgqCAfxCTMiIxQpqFlbSV0sNx67C8YtPZrhC1KJeqrSx8NypAXwj6yOlhgEZtWzGplK2ksQ7sdlUKp8STIsbgg3jc3PcWYOgRiNJYMXVh8JAebeIC2wMahGAWcYywpVe5psSDBIMbm4BgQTcQY54NytBsuw77KA9GEmOnNkJ8rYh4Y01VzDqzeIlove4TSI1EkgQgBJ5bWuWfrH9ncoCHZCFDDSZPk25AkjrGIKLx3ieus7eKD8POw9Ovrz54TGoQByt1MT0w/4j2YrKVj94kAmoCAV3kaXYEwLwOo2x7jOXFOggpEDSAGBct3iwdTMpEIVbmD6TbFAXZ5ahzFMBobxaegOlo64tGeoZnTNYoyA8wrRJjoD8sQdnuH6Cjux1qNYRYACtIlma2xnSL29sO+0NZe7hiVGoSSpHykX9sQV/KpW/3lKkjwdMtBIIvzbe+464kOfr/tOX75FUw+kbTI3uT08sT8C4zQT90aksWLBosZtyJjbBXHBTNWlUuWptpgCD4pmSfwiQZ23vgFPGOMd4rUSiowIkgEbegwNwrOKWYVSKWhwyQy01K7AM3xPeTBBg3m+J85lYJZqNNkZ2kir+9AvDCSqC1wt/fEHFeGUMvRVHUVKtZx3bajKrA3Xpy53YdJAA9q6qV8yrKyaXPd6nJAUrEzOw8U9OmEuYyVQOyJ+9j8VKXVgbiCBffFl7D5sq2YQaRUKhlZl1aIJB+erry54sKdqcwz93Toq21y2k8pJGwE85xRRaHBs21/2esJESUZRfzIEe+Aq2RrU3FN0ZHtAbw9ADJtE89sdLr8bLVe7arTprA2PjqNJBCzstjyJNowFS4nTzLtTWpTqVF8dCqVU6C1o2GxAvHNeYvA44XwXLdzT1Zegz6BrPdoZYC5JAMmZ54kqdmso0A0EAG2mVg/6SMS8PoGnTRCdRXdjzPM26nBIJtHXEUofs3lNJABUb2Oq4v+IMSLbbYC4dwGgpdaZrwV3ddIO4sSq6rEzYjEnEa6lilKoVfU0qtyWJ85iTtPlHlVs52hJFLRWraggVomZEyGBhT11QfS2Ki0//AOMynWp/zL/7cexVP2/M/wDeqfzp/wDtx7E+ql4zwBhmIpzUUkQSZG15n7X3xbKXA6bZYUqqoYS8SIIXdSQYPzxOqKtRlJuHtY/jvG5m8jANPiPempEhQSgJkE7CwN+Y3i+Kip5bhlQqniipSDITKglSdaEFrCCDeLavPCIV3FYtULgjUCZ8QmZv1BxdWzBp5jQop6e7dtVQgCZAGqbEA6fljFbh4V+/dZdjAJuCSpgxsZ0+fXFCngnF0ouihArrOqsQNTJMsr3EREggta1t8R8T4McxFfLlWqgL3tEwHmJ1AWEkbrY7xJsEXFcswdjqNyWO95udvfFmyeZfKZfu6HjqadblBq0m5M2vA35Ab74Bf2Xr01zFRNDjWNLd4YZPGAYIE65IiYv54U9paimuSrOw0gS+9hHygDDDjHHRURKohcyQVchR4ktBmLGfe0bRit1GLEliSTzOAZ9nMzozCdDK9fiEbTe8H2xcOI5jvhTqIwU0gNbBVZwLwQIaCZYQtxNyIOnn+UWWW0iRO+03x1vhfBKVFFAmo6n4mJOkkQQgnSovyF8BQuLZzv5WmthLEkeJiB7gf2xL2bUqrd4CJCsoNpUkw1yBpsf6YeVuEMjMKSU1lioBUSTuPiBAteYMQZ2OLRlckndqlcLUMQSfWYBJ1efKTeBYAKzmeEfvazK6OmYhjTDFWUsQwIkEkAMbreOUYY8a4wFBommmqoQqmooKFdyTMSFEmOfvjbO9msvmCaqFjUCgKjEaZpwFBHQ6YMmSOYvil8OFOm1SxA06iGOnxqfhtspkrFzB5m2AN4zn6mWdTTfXIIZioBJ6Te3ly6c8RZDij1qtNmVnWkj2UiSCLyTaPCsk9ffCTidZTYEsTctcSxubETuTvhl2XSKdepEwpQGdzUhQsc7SfKB1wFh7M1hmK5dmCLTOoQApltQVRHQB7jYbC8iPj/ExAVHFakx8DhvEjrBgk/C1wQZgibDEb8NGXeW7rvCkUmALr4fCdQlVLMHN9USvrIfG84rUnp01CJCnQEClmUjxECY58za2ALbLtUXXSrd1UB/ExUiILABVJksZBBMzH4cTZMnNOrNGuClcAwNQ2cFd2IPlBXCtMhmTlRVgmlo1Eqb2tJBGrYbiRAvGNOyXE1pay0wQslZkGYsOe/6nAWXiVR6NUNUctQVQw8OnxzAHhgNcEmIPlGJH4pRqeFwrE/FrGoLA5FpOq3S/OMVbtZmqqFKFTVqSXkiJ1EwYj+EDzuemEP7S3XAWvjdfLGoO6VUcRDIugE2OywCD8/PBYSpWojuY1a5KBxZSmorLH/tBtaxm/KjmqTzxaey3FancV6JUsgXWIIHd9T4mFpANpM4ArgvC6irUNelRLNM96rO4gfwqCdJO7D8sJOL/ALsUklWenqkqSVg6dMEwYCgCD+eJ8nnKlVSG0stgdZBtO4BN2H68lvGs0KlZ2G0kD0Fh9sA57HcSWnUq1KlkKwxAJIJ2iAeh3+eLVkIZlgEAoCAT1JbUb7+HbzxQuBUSalMRaoWQdDtPsLE4ufBT3rvSJNJaIVSaZAclySIf+EQeV5nECClmz35IVFr+LxNpAlSQGUuCLx5TFiJnA1Gse+ppKqRIOmI6k+EAEwPp1w07R5t6dUUq5FaiRYsBq87i6t6W25WxWhUWnULKZH4GPQj73I9jHI4o6aeI90aCuzMalTYGfik+6jfyA8sA8Q7aL42o3UQFJHhJ6wYJHQA4S0e0j1EJEKUpsr+AEVQUNrGxU+Lz8hitZfP92AAonmxAJJ8pHhHpviQPK3EjVapXW1TSp1JIDAShsTZrixPLfqgzjTHhi3OZPmcFVOOVb6ajQwKsh+FlPKNvfcdcL6mYkrtYRt9/zxRmD1x7Gf2hvL5Y9grt/EOHrVBuwMRKsVJW8iRcC825x71DinZnOhv3dbvKfgCyqrUA1CSzAAEhR8RN5NgYwX2M4lmS2nNE6Xph6RYKNQJHMeRG9xPmMW6omoRe436HrjPiOZcNzqqlVHitmGqafCSSQNMDUpFtU7W3npiw0+zGqS1erHeFwpKlVJM+EgKwFh9uZk+lwLLUKj1adMCpU5zOmbkICfCCZNvTaAGlOy9TaBi0VZ+zNBWRayu7Mw0suoDeLhbCLTJvNtrWfKcPpoppogCGQw5sDYgk72xObAz6nHmOJRw7tBku4qmgQQ9PwkkyXG6vsIDKQQPvhdVpwMd1z+Qp1RFVEcA2DKDHoSLeoxVuN9jMvoNRUqyt9CVBpIFz8Ss5sNlIJ5Rvi0c74ZnmovrXf8/THVeyWfbMZUVGjVJB07eE9PSMUji/AKbolTIU6tRbiot20kaSsWk2JFiRYYcdk+IVaVEUWpMhVmnWCpOq+zRtMewxdF3y+TBZm0iQRBIG0TY+5+Z6nA3HBpSRq8BkhTE+vUeV8Zy+ZZgIJvb5YS9rc9U7lVp02qPVggIjMYW5mJ5lRy54ioOEVyMwWFw0jcGd4j3M+4wk4vw6nSr6VqCatTU41S6pclbWGtmidXIctUQ089VoJLUagKjdhpCsTImRykbf5cVdGLOLmSd+eKietlv3hGk/F8J332PORt1w+4EQaBRGRSK5eG1BSo0QNQBt4Y69cKKz6SWHxT7z64gp1/CRt/XAWHNVaj5j95AYvpRQbnWdOoskAgzOrc7RAgBrlqgqQwbVOxB9BhcuYYsGBuLg73BkY6FluPZZ0FRqiISLqT41PSNzfaBfAS8X4wKNOhqp6CRAVCAVC6Y5RExYjYnCbhtDKVK1JaFKWaqrXJ1U1EuQACFKwIBMkSN7YQ8Z4r+0VDUFkC6UG8KCTJ8yTJ9heMRcGpZlqq1MvTqMQSAwU6bggy1lEydzgDOI1EzedrM76VIOhvJYC8tovgDiPCu70ANqLCdoAB235kSb+WGXFOGDK0aTV47+6oiEQqTJLN+I7gAWE8+SbPVdT6g0zF+e3Pa/XADVKZBg74M4a9qi3l0iZgC4JnygHAReThjw/OGkGspVvwsoYSOfiFj6eXIYAgUFpKH2LtKrzWmIIJB5tKn0HnhQ3niXOZtqhLMZJJJ9SZOJ8hlzHekWW6qSQXj4itvFotIBkTPIwDavlAlTJmlJtDAH8VNv3h6CZn3GCeCqtSnmTUYy1QT49MBeZJtzO/SxGAWzev8AehSCUcM4Fi/hveRMTJ3O++AuCZ0pVYg2YG14PMbGRz+eAO4wlNxUqUy0a/DrfUwtzu0+s4U0qXh1ESAfv/S2JOJZxmJEQJ2kn6sScaZKXZQWChT8R2UE3JjlgGPB+B5iuNdGme7EqXJCgzY3YiY2tMc8KTSh2VvCQSCD1FiPbHZaWaRcuoojWiKi0wDvEBQTy5Sek45Nx3hlajVbvVuxLahs2okzbb0xFAvT3i+IyMNey+Q76vTDU2qUixV9IaACCJLLtBIMyP6YtnEf8OlMmhWK/wCWqJH/ADJcD1U4qKFp9Pl/bHsXD/4dZv8Ajy3/ADP/APrx7EuCz5PN03NFVYfu6BBAIlWlFKsJsZQiPI9MPaKNpUSRFiPt9P64D4dwpKWZrVk3rASIsCJkg73mThpmTpBJxFLMzWCnyWZ+UnnibKVqdS6urQOXL+uF3EsxTVSKr6FcxI3g3PI+nviPJ5KnR1ZkOHpKjQRc8tosbSPfBD1/uPTGynHPW4/mataaRcDmFXUFE8wQd45+ftYuy3GXryKhkgSLQYBIMxaRbpiwPag33xqee3LGwqLOmRqFiJuLA7el8YM/TEUOIBbrubf2vjFSL9JHP05YJVV8rjHmqgTAG3LBATUmKkI2g3AYIDpJ5xEGPPFQzNfOK3dGVmyksADJi5PL2A2gDc36SZ3A8/8ApgTO0FMkxb9dcXFc0rcDr1NYr1dBpnSquDBaNZAImwBmRPsL4r/dsjsrWIMHyI/Kfrjp/Hez/fCQSGWy3NhMwOl72x7hnBUVFSrRosVsDoU/UifnOLUc44nmQ4sAD/lmNyee1jEdAMA0KDtOlWYCNRAJCzzJFgN7nHXMxwTLkXy9HmJ0KPTbAicIqoy9xpp0i4DIFjSNiy9W533i87YUc2ppokNYz94v6YKyObSmHBRHLCFZv+GQZkCCCfX7SDdaOUp1qwonJU0RCSzv8TRMXWCT1BYjrYRhN2q4DXdlanl6fdgEKMukEXnxgKD7wfXAJc9xJ8xUlhqdoUBbSdgBJ9BJJx0jsvwxUphEcgJALL8NVr6jB+YIgwQJgEYqOQ4ImXUV3qg1FVv3cQFYyo8U3iGBtGobwJPRKXgoCxBKzBmQW9ybT8hiaOc/4g5wM9NQBZdc84YwvtA+vlhDT4W5AAUljeOk7T5npy+zbidRanEW1CVVoj+RdvTUNsbcX4611pwHPxOBcTvB3k9eXrihPmD3U01IL/iYcj/CD1HPpf2EqNIGMqPy/LGa5vgCuDcO75wCStMEa3AnSPzOw/tjpefp0UpLT0/utGmOgHOevOet8T9jsgtLK00Kw5Gt5Akswn6CF9sPVpLaw54lHM62Wf8AZtDIPGxZYWIEaUOmJGplB2vIvM407P8AZvNLVR2y5Cizd4VFjb4SQfPbF/qZlGZR3bPBMFqchSOhO3qMFuwYeo64VVR4h2FNZhpdKSiZhSxMn2A+f2wZkOxCZcFkfXUkQXVQBE7WN785EhTFsPo3g7j8sSmlIMzcD9bYlRWeFZdaLle6NItdxJKEgHxA6tIPIgSTE23wJmuPrWq0qa0lqoGGvUoZd7QCsmBcG02BGLJ+xU6MsdybAedthiWjkVUkgQS14H9vPFoKp1mIEbRYRH9bYlUsdwNsepgfXGKlTYD6Yyqa/l9fyxjA+kdD8sexBhBf54gzb3AjFX4F26WvXp0jQZC5IDawYsTtpHTFqSj4gSf1740is8ezFL9oRK8mmKf4ZkOx3sdoHnytgjiZpU+HsKLakJgGbks8kbDa/nGGvEOB0axDOsPHxKYNrX5H3BxD/sJRljlwxM6iG2IJJYHflYW8+uKF/Yal+4Y3BNTnvYDEuTy5OcZ/8zfL4QfWfviu0jXydRaK+B3htIh9ZNuc3JtPl6YuXBssQhczLR6wJv774BTTBfNC29Usb8kMi3sMM+PZxqYTSYJJ5A2HkfX6Yj4PRivXmPiJXqAWM/Ix88a8Yp95UCTtC+7XP0PTEDJK2mkHcAEJqY7R4ZOFfD+PIaavURk1D+b4iI2vuemCuO1gqCnY6zEE7Lz/AKDFS4rm0FSnTDAkOhierAx6jFHQVXyG2B6hJLelvriXVz9Rij9mspVbMtU1OBUqE7kAqDO21wIxFXY05+Q/W+NazKkzv0xtXqH4U3I35CPywozVNg5NNm1ARMyWJIknlYiIiBeN8ENFokmX5Gw6YyRLbDr9sV7tb2ifKmiiaGd7sXBiFAEwpFyZNtowHw7t3Sa1WmyEkAaTqk+liPrhFWhKGkm0b/XA1JeUA7iDg+lVV1LKwYTuL/bCrimYNNCygyDaBqg+Y1LI9/zwFczGVQV6OWRAEaoCxudURN5udKQSZ5TizcX4iq93rYLJY3NvDY8+hOKR2ZCvnqRAXUA7NpDADwkXVhvffzBk4tvangi5lNH4wGNNjPhYkH5GNPO04qOW1cwy1XeDLlisjfU0yJ3GB3WPU742RX+EE3NxNvpY4JQBVLbuSQB6WLfPFAtKQbj4bn+n1wRwfKd5XopEhqiA+hYTPtOM16OmKZ+InU/9B98N+xoAztIk7MR7kED74DqrUxqkG89cSQTv1xmpVVd2A23IH3OMd6vmdjYYyqBluLDc42ROUfr5YGzmeCso8SgneJ2jnsN8RtxlF+FGO+8D88AzSltjWrXC7CTGKFxjt7WVitJKYA5sGJJ57MLYZdi+IVczTdqpBIcgWAsVUxHrNzfCByYk1KzKLAjUQNvWMG5fNU6mru3R4idJBjpMT0+mKl26y5/dsB+E3/kM9I/FiHsJWIrVU/jSfdTYfJjiovmrEFSoJvyP654kix9Bgevcm20HpjKiZ9P17Y9iXucexBxTg1YUs7QYgBTVU+Q1DSfQeL5RjsSNvO4MY4RWrawZ33Xy5R8h9Bi98A7aO1GcwuqG060jUYAMkEwTfcRttjeovZfkOsYizhqBA1JQ7bQTy5n4hflhXk+0mWd9IqgN/CwZTO34gBPocPqZv74iqNmuLBc2teupASwQBgRpUi2qFNzNid8XahUDqrCYZQRNje9xyxDk+F06WoCWD7h4Nr22Fr88FFoj1j2wRW+0XC6hY1aYLWsFnUDYEj72vjXs0KrnvKkgA+GbFjsTe8D74s4Xb5fq2NWF+owFTTiYzGaemD4QxAIv4U536naJ3GEvEKCJm9FRlZgykEhl30nqRaY/LFxyfZ6jRfvKSldSkEEki97TJG2F3HuHxWFdggQBZJMMNJvb8XKALnbFDzi2bShSeq5hU+5IA95OK12f7QJXqMtFGAUDxGBYkz1jbckYL4nknz9PxM1KiYdVCgs0TBbp1AHlPTANLsj3Q/daWjzg/wDiwFpFYIrEXIDEnlYT77YVcGra3E7gEkAg7W5EnfqMKcr+0g1adRaoTuXgNcE2Ag3uQTYYI7FDwVZF1YD0nVb+2Ae16S1JVlDKQbMAR9RE45gKCPnilFYXvdCAGYAIE3Ox+KPtjoXE873GXrVdiqnT6my/+IjFP/w8yevMd5Eimv8A4mlRy6Thgs+bo1srlaxpBTUldIiQRIBIFjME28sIOO8WGhVquxqaRrWn8CvuROrTI2O5taMXjidbQk+wxyzj3EGdzJIPTbbbDA07ANqzbtLmKTfFciWpje/ni957MLT1VHJ0oJMXt6Yrn+HvCtCGs3xVBYdEnfbmR8gOpwV2v4k1NNKx+8kH+WAP64dVQcvlGeQpAn5T5np6Y8irTliAzhiFXeWBN/5RiWlSb/hte8IAb+WJ+HUVvVIkljE7ASelsVABQqC7GWbb8/74xwxiG1dGB+uGNfI6zqZjJG0AW8t/vgVqGnwqNxHWcBY6vA6gHf8A7vu3GqQfhBFibDrHPFj7N1WQLSJLLEqTyi8X5foYr+W4437KlEbwVL+QOwHI3F/pibgeZC5imDMlv4iTcEXnrPWcQXDiWSNVQAwWDM78sJs7wNIIapUb/KsL/Q4cZrNxYm5sFG/vgWhRJMsLkWH54go3aLs2qU1akpnvAGJJJghj6RIF8POwFHQKqmJOg2IO2oHY+Yw47T0AcrUtOnS1vIjr5T54r3Y1iMwREBkYTJJJBDe1gdsXimnbyRl1b+Gpf3BH3xUexuZjOUyT8RK7dVP0mMXLtnT7zKVoFl0sPZlk/Kcc84dX7upTcCNLAz/KZwwdjA/rgfLjU09fPpiWsdKk9NvfGcnT0gXnGQVr88Yxr3gxnGR86zi19lKnhAEA95NtwCFEx7EemKkTh72VLqxaUFNYZ9bAGP8AKNyf1a2OqDqdNRVzDMsAR4Z1G5Np9r8vphrw7t3UoBFzCGqGWzAgOBNpBs1ovIPqcAcN41R0ZlmcK7t4VbcgKY8jcnnhBxzMo9RO7OpURQNxMb74DqfD+22UqG790elUafrdfrh7Rrh11IwZTcFSCPmDGOEZfVUdQByAgdAN/pOGdPP1cm1MU2AYy0xybwwYsfhO/XEg7VrvBxsRHzxz3Kdvmj97QB/zI0e8MP8A1YY5P/EPKtZmdD0dD90JHzxILY6HcXv1FsI63DUZjVqszqhsG+GfIAAb4kXjtCqDprIwiTodSfQibY9UrCudCGEFzcSflgC6GYhUBNyNvtfGRVVokA2gzZh5GOXniPNcOBvqaQQbmRHQTsI6fXG+Wy7TcAgG3WPl9cFSU8tYFbSItB++JGp2J3JAk2kx6YlqMF589ievviAMYJMbkdbXwCDtPw2pmKXd0yo8QYhifFAIA2MXv7Yk7HcGfLUW7wQ7MWIkGALC4MbCffDjKr188AdqsxXWif2YS8hTt4ZIE3PKfPrywFV7bcdadCVCAeSqNv5tVh6A/wBMU7h1E1atNBMuyrM3gkD7Yv2R7P08yVzFRdQ3UKbEIYlxEsX+I2FoEm+Ich2KNKulbv8AWFYsQaekkweeo8yOQxUXDKIqoQogABQOg2+2KR2qr68wUv4RAA9See3M3xdaXwt6i3188c1errqOWsWJ1Hn6YYrL1BSpVHXkI1G8sbADyBM+cYFy2Uq0lmmCwi6xII9LziTtRmAKVOkogElj5x4R7ST8sMKWf0UEZfiZRuLTHpe/2xUQ5XPSukqV87xPvsfKcQ1XAkz5E4mzuaKU5dpdxJJtvyEWt88Ijm/O3LAXHsnlqNRijjUAupfEQQZAbYjeV36YW1eJ9zmI1QEqRA/ytF/liPsvXbvQYgNKg+oJsPUC+LGez2XqOWqUzqaSfG0Ez0ER6YgsQEExdpuf1sME0lgec39/6YEpMBz5demCqR1Hy3xFb5ihrpMkRqUr6SCMVTIcIzK1qbHuwiN4oa8QQdhBN+uLk7QOvTELqx3sBBA/RwAuYy/eUmp/DrRkHOJBE8tsVmh2DWfFmH/0oF9rscXFVj2P39sSqkb9euFCvNOA1OmTuBJIuSLDbaTzwyYaVMdP1vhHk311u9/Dq0r6fq+HNdoWT6fqBgN+/Hl9Pzx7C3vW8/pj2MiingOWoi9Qz1IkzPIagCD5csKyuXCmaL1HkxqbSo6EgAknYR9cNMzs3qv/AJsAVPxev9cbQiztNnPwooHJEC/a84ENEg4f1djhM+2KNKLlTI5ecT5RM4kQvUfUb+fQDYYiG/664dZT4f8ASfuMBEyEX2tPl/TCNRi0ZP8A3qeq/fCDif8Avan85++A3yi+E+vPE/c+3oL3GBMvv7H+mHFP8vvihZlOK16YhK9VZ5B2g+0xi+8J7dCnlx3xqVKkCDpUatgQCOm/igm+ObvscSHl6f0xB1zJ9pcnXuaoQmLVBpM+R+H5HFhpgafCZBMgj88cPf4V9Ti8f4YfDX9E+74m4q61amlSdzMAdZxtRo+CGMzc+pva/LEea2/1D7YMbY+mIB8tk6dNAiDSosIt7z1xoyMANR1b3O8cvliXM8v5h/TEuZ+E/rpiBLxav3VF6gvCNHK8W5WvjmdLOU9fiJQbmVn7fPljofa3/wCTqeq/+ZccrzvL9dMawZ4tnO+ql4IFlUdFG3vzPmTgzhOeWBTqGApOk+pmCfWcLDtjRsVFj4nmUZh4qZUc5VuXIjb2wrpZlFYn7D88BDHlwF/7P8NqVhRrJoWmGDSWOo6WuNIUj8JHxYuL0fvhJ/h5/wDIp/M//nbFhb/1DGVBLuAT1G+GWXowB6dMYXceuC+mINCcafl64824/XLG429jgNNP9MB8brxTKgwz2F9gdz8sGjb2wo4j/v1/lwFS4t2j/ZmCUl16GDVL2MWKCQbydxEEc74umdzEopHOD7N8tpnHJuKfi9W//I2OpZ3+i4o93i9cexHj2IV//9k="/>
          <p:cNvSpPr>
            <a:spLocks noChangeAspect="1" noChangeArrowheads="1"/>
          </p:cNvSpPr>
          <p:nvPr/>
        </p:nvSpPr>
        <p:spPr bwMode="auto">
          <a:xfrm>
            <a:off x="155575" y="-2011363"/>
            <a:ext cx="61912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UUExQWFhUXGB4aGBgYGR0cHBkcGx4bGx8eICAbHiggIB4lHxwhITEiJSorLi4vHyAzODMsNygtLywBCgoKDg0NFBAPFCwcHBwsLCwsLCwsLCwsLCwsLCwsLCwsLCwsLCwsLCwsLCwsLCwsLCwsLCwsLCwsLCwsLCwsLP/AABEIALkBEQMBIgACEQEDEQH/xAAcAAACAgMBAQAAAAAAAAAAAAAEBQMGAQIHAAj/xABIEAACAQIEAwYEAwYDBQYHAQABAhEDIQAEEjEFQVEGEyJhcYEykaGxQtHwFCNScsHhB2KCFTNDkvFTVKKywtIXNJOjs9PiFv/EABcBAQEBAQAAAAAAAAAAAAAAAAABAgP/xAAZEQEBAQEBAQAAAAAAAAAAAAAAEQFBMSH/2gAMAwEAAhEDEQA/AKsx3vebjBWQr6Y1So1fEJBExOwvYTgeYIDCQOV/kYviNm6CBP35YyL5Qp64CFywGo1JZCoIJvPVSI2Bmd7Y3yKVVSoviNYOHBMFWDXAP4lNpHORywk4SCE7xa1IMyPqFUuo5roaBFx4lgkk2tFyOHzm273URURZZRT+GLDTHLaQZ5+uAsaVq2vvGpr3axBNyrNEzAtBu223uTErkL43R7QQCNrmZm+0Sdr7nCN0rhydJcsmpHprABG9p2mQdtUG2+BeHVQVK/s51A+IkmCCYJ35WiLDpiB1mMyWUfu3YipcqsEG5BQiQwiLXvuMC0s0tN+7aqdWzF2ETe9vCG5edhfEmbo1FJ7saRsbgqRvccunIEE7WxX/ANkrKzQEpsADIKiDbb4li+8jnihq/GqlJigCsi33F9XKQdpmOltsNspxA16RN1AsG+LfoB5mMVTh+Waq4H4SJY8rmwJsCSRPMf0OyK91W7tqfhmRqUgg25gkRItvyOAtmYqNA/l62nnv/wBMF8NfUpH4tItMxuB9sJ2oEraCWN7bxtO2DOBZcqFZ/j06SAZFoi4JGxAjEDT9ptTn132gb77YkrZnUDBPLb9c8KuF1FqU9TKIHhBPkdtutj1jDLLodwIkCTtJty/PEVNSY+dj1ONzUbrjVhjP5YCKrVIIMub8jt9MR087YDUd73vbpgllMneLGQRaPrhHniRUJ28Ugxt5/wDT88A1/a/CIcseQne2AP29yRvpvbUfqcHZVQVURqlfiGnz+hwrzNCKhFlC8ydW/PaNhseu+CDf2loJ1keWomMMKdXTdmaSOpIPphVlacEBJm+k2FuQg3HvgxWlhqBXYRuJ6f3wUbU4gokFgCNxO04X1eMMA1wQDYgmYPUDaMR1SHIHLkd7+h2jywr4gSOsR8LHffYrI25HBDPNcTaT4yo0qQJMeITuMCpxV2NnMAzucC5s+KTYFEkDn4b+4wFUqLsuoEiAIv8ArnfAORnX1DxuAerMT7XGNf25pAFV7z+I7DmL/o4UV6DrHiUyOkQd4tgbU8K2h43MCZ9Iv+YxRY/252FmqdJ1EWgXsRfzwtzfEqgmaraVBFqrXNrypmb/AIhEzgWmA6q3efEIIJvE3Hl77dcA8UVlOrRCggEExqA6Ae+AnbjOYViprVBq0lQXM6Tt4v8Ar54YpxSoyqBXcNPNn5SL7Hf22xWsuymoTHxC17mOvWxwblssAC4MsLghjbnYDfl9MAfmOJZpFJNWpAY+LUReJgAmYH5DE9fiVdaSotSoXgPUfUSQDICgMQeUnbfyGJKwEMWLMAFAkjUPYTcHyxmlRVSNPjKkEbeV2gBdQ29sAq/23X/7z/8Acb/24zh5pT/sU+S/nj2IsczzxpiurMupTBcA7/xCbQ3nyODsgqMGy/dg61Z6R7y4a+mbhTAjzsTfkLn8n3impTpW3MLA6W687/PphZTWdrDykxjSGmXrNlqoFQMAtitiRI5TaD6Xvfngqnm0o1EagwqCLAKyGSY/inz+W+EFJGYgKGa0RBJgC9ugAwy4XxEIrKqIWIsxkOhkGVZSCLW0zefUYC+DiICGoWqqDcAk73B0gm8TdRcRY4AqMKpVkqMLHxMggAD+JiDp08mPO07BBmM4x8JmmUcFobUFsdMBZB2sZvb1DBsymh2qUyXVipKSqkqQZkeE7x6WuMBKxrohWjUZgZvpZChDczaPQyCOu+AMp+0KRLLUqAg2YMRvAJsfS5+mHVDir1aJNKhI+EknltBAB8NoMdQZGFOVydOsmgFUq/EdV4jpzIIi0kjAS5uvVWvEOuq50jaInVYAxzbnM4aPWk6rTa1TpH4Zub8zOK+Vrgplw0l302cMCWbTe50+amCOl8Psn2OrhSHemCZghmMD00ge22AaUc2v4ZJDXG31I2tcbYnoVih1aiFG6mCIkX5Sf1GIKPZuoImqsBR+Cbxvc9ZPvjbiOVNFCWqd5J+EgKIhjaSZ5Ygm4XVRd9WlCwWVIAJYzEix3F4+pwzoZsa9O5vccvX9cxhDwmpT1MkoqmCFDfFJMxBtH54si0eU2BsIG3S2GiSftjYAfTGBAG/P88R1K20Qb7yMRUGerbofCGU3O0jEVHIeCWipzIXebbEC5xFDtBM8/CQQeW/IT899sYqZ6rTAAQwdiRYbWJ2G8X2i+CDuGVBBBQUyN+Xl7x+WJK41KYMbbRJF7bEjCXLZwG7SCZ5W9QehjG1Tig/mkWg7+Ub4KIrNA5ATv09sD0qxaou/xCT7g38sL+I50gW6THpY4hyDP3iN4lUsPCTM+YM2sLzioMNYD8ZETsbf3xpTrF20/cTa0bb4X5nUFLMTpJEBYJIIHw3HnuBsemN+HBu9pmGC6+Y+QPQgYA7iL6QQVkEIAYPITB6bHA+Uy5DFjIUi3M8ogX8PXDSq0uwKgAQQwgljET5ESRGBa/FUBK+Im48K7Azt+uWA3pUmDOQTG5k8+QECMaCigY1QSLAWNoHlO/8AfEYqHShC2ZYE+FtUwJnbA9fLkadJILGAFBPiG8hZPXlgJi2sssSAZ+G8CbWG5+owt4iQTHOZEqREQYuI9PTDzLZdakqC5qQWMqyJ/luw1bc9jc4X5nId4mpagVV3GqwkgSbAgAx6TgK+V7tpsTdhqiJG6n2P1wbka8QupVndpIAWJ3jnt74V5mosyV2czbnebcrjEHfwmm8czMdY94xQ2OfaqQsKCBAnYkk7+fpid0Kh1BYELJ1FhJPSGEQZIB/rdNSzif8AEW9jJ5+5vg+pTqOWenUqaSt5J1MOYsYIgf8AXEDH9mX/ALbMfL/+sexX++H+X5DGcII3zL0VUS7FhLKbBF9ZuYAO3PChnMs20sdrCTJjFkz+epMjK4qGx0qxCspPi0lT4yP8wNgRbCnNcW77wrTCafESskyFiW3t67Sb4oXLmGViwu3WeowetSpEkqCASphRYiCLDpy5RgCmLmIsJHraMRlyPTpPz6YBtlqf7uS1NAB4AEJaqxNwTESAZnzAG5hlk+JSiJ3RdtejTtZN/BF3M/2ucVygygNqXUP5iLkeGYOwN/aDucMODcZeiWApBmaykh/CxGkwAbkgzBm5BwE2eajSqFqGvRBAMsCORFoBUxyIInnyFqBiS6qdJAOoSVn/ADE7Hlfy9TjMUmBCsdUG4B3Ec97+VjjSiGQTdUbfkCL2g7+uAa9mVJztCZk1FJ/0mflbHQO0/Hf2cU1WNdRokgnSoIBaAbm9hz9sVDsNRBqoyz4Z33mDzB+Eid+YGCf8SKbCtTf8L0yvyMn5yPlh0WTh+crLVppWZWSqraDCyrobqSoAMi49xyvntIqt3SspI8TSCfDpAv4fX/rtj2YzK0jlFYJRQyxWwCkKIUW/ibcRt54h7R1172j4jYEwLhgxXnPQW5fTEEHAcsQwCoGR1AqBgLAXkg7gzYx9sW0WFunLFGXiDr4V1hZIVlUmAOgiYiDAP2wxyfFqkAyColfM7QY8/PANOK5qoshY5EXvy5YXU6tPu9VR2BECAI9xqHw4Er5xmYauh5TAHX362xBUp+KKnOwOq8+gsq7YBh/tU7I5JkbiQTz5k/rbBNPi61QA6FYIEnqQQTB3Uff0wnXIUu61VmKclOq/y5z0vtiCpVVmXRWUjoQac+hML9RgLZXqKaJqOocgEAKfCRJAFjBH97csV+rV06TpuLLuAJNzcn9X54y+cdVam2pQxmDItbblHpa+FlbMyb+ITNphRzk9euAK77xkss26iw8hv88F8J4gr1lRFAWWnzOk9OXnhISXhSFGsgTPigkC/MxOxw+Tg4y8Maygg2in4j8yeRjywGuezlKuoDAioglCoF/r/Xl7YloqupLGZBEE8+snC1+FJMioad92UjnIvJwfQ4VUp1EYshUsFhVJOxO55WwA+ezmiqQACJMgG8nnyvf++BijuDogEHlYlp3B895nAfGWis+kQZvLb2ABg2B9N8A082wEg2U8+XPbn/bAWelmgsBxzvJG/L0+gOBc5nnpg6BDQRqB2BsYuPK+EtWs9QBjE9NtXKQPvE4Jo5l/hYT/AMpsOvkJ5DrgNq2YdlCliQvmJje53I8jMTgeqGCyDabCAVAEybiPlceuI83SNOoIJ0nndhJ8/wC2D6VEBNDkEA/CL6uhFwftgK/VpTqgGN7D1nffc4bcP0qgQhSGIJDDptz/AF956uQXQAqeI2iWBPIWJ3641zGUWnpY6wQLWUwegvNom+KGL06EjXTpsWjS2n6SPl+eDFzohmERruYBjlMf3xVaGdcs4Pii8sQNv5jEeQxtRzdTXqLpHMWPyt4fbpiCw/7Qyf8AAP8A6Y/LHsCf7Vq/wp+v9OM4QatkKCO0UVdhBBbxzM8mGkXECB02xv3oIYPK0SvwWC3F7QDMTIFsD5Wu70hJmEKMdipFgd5+G/tjV6IYqT4gVILATqWCADBtv5/CIiMUUzMZY03qalMKSPCYgmQOW36nEaKHBLMF0gb7mTFoHv7Ys3aHMMqhGfwsIYDYEbzF7ggifPFeyZBISAdUiSVFvUgwRa/t54CKkobwgHUbRyPTnb9HEAqERBi3LkMN6FEM37vQCuqVBMGOY7y9zyPX5MWSlm6DhV010AKoqwTF3+E6SGAmNMhgBJ5gjq10cKxBkDxXudyx+EAb7GTPONpUosFD6TAqDS83HOPkZ8sS0qB0rpHxbEenSNyDyn3wRkKLArBBJiabDlfxeLwnp4b2FsBJw/iL5anUZCA/eMJPKVC6gOZGub9BvhTWz1R37x3ZnkeIm8iIg8trR5YbvlAabuSCAwJVVOr94oEARyKbk81O9sANxhVB7qnTS/xESxvN5J/tywBHeZjNBe9Z6ipIBczAMAkTc7CfQXxa+I5wZju6kKNI0ss6vEGNwRy536i2OfV8+zWZ5AERbb2xYqNcU6FHQCCRfUpGomCSpNtIJi3Q3N4B7+0nSRHht7fSL3tsPuPrFPewU2A8+ot59OeNMrUFQFmD2YJKAWJsLwecD3xLxXJd2wUnWNxBbYkiGnYiPyjEG2UzxLSBp0nfTa9rgiII+3zKauDG1UsQD0PMCDF/tHlhdkuIKBsoYHoAY9Yk7dcG5LMJ3ytUhVB1AkgAkbD53k+fXAT0XAVqxAYq/c0la6gzdoNzuW9j5RMnGC4/eqDTIZisD4TZF9ZEz0PlgLiNbuddP8LOalJhdWDAqyz5A/fqMScNUwtWtURaQIMGJOgHTAF4E2F/TAMaNXuUrUm8SqoamGvZxZSLzDf1xXq2YVFI0kmbLNjbeJM35bT0wbxTMF5ciA+koD/CshT7+I89h1GFHesWGqYBm3LlvyA3NsBJw1NVekWN9asTaIkHF14SVZXzT7mTJ/Aizt8iZxVeB19WYpKIjV03F2Prh73hWhWyh/3nduKUmBUDKYg7Akk2P9DAGf7eoVX7kS2swJHhJBqgi5n/AITcunXC/MN3b06EmEzK6P5WpuQPOJ/UYQdkmOs5moy06VPUqruXc62gA38PetcR8UfxYa53Wa2XqOCGqVS+mLqqqFWfY/XlgEvaCUrPz1mRPIfCOXlhXljfckWsJ/MYYdo6pesQAwiVuN7k2MdDjfK8OqMn7unUYfxICBPSYuZ9cUL6tQiQoI9Dc+3PEi12YCZZut9QFh74xnGWm+hvCRZpkEWmGDCffmMDq4uwmZ/XKcAxXOsQL7SBHxAbflgiQSCpv/EREk7i3phI9bSbRzJJ/FvbyOCKebYE6Bv/AAmZHmB+WAOrZ1YvcESTEG0Xk9TiYhu7ZvDpF9R0Mb2iV+n98KcxXQjobDcnmTz2PU4n4tSojue5JQBQapmQzQL2YjUL2gRPtgNHpGr40pMQRsImRcmN4i5t74H0l7yY0jykCdr4Y5TPdzQJUg1WICSslUBIIk/DNjtf2ELXDvLTqsSxiw67fOfPATd4Or/Ifnj2A5fr9D+WPYC5HJmlQgvrqKTPwgEETY7tFrnlOEeVzTVHBUmw6SrdYHI39bD/AFB1M5UUKDXJNOwBBCm9hvER5C2DOHcTLUnZ6ZgMAalOFGoyY0kGQRuZ6dcAdw7JU8yWFUQGaAAPEpVSFPrJIIxhP8P6hnvKiUgNjEg77APefOD5HBn7cx71KJanqZK47vxVHpNTJZQCfAA4CagbFgBc4jy3FT3qZcMwCICWq6tVxJLT4iflfAVbivCny1XutClXP7upIKmYAgnaDyO2+0HDOnwjM0szTqmp3hLDWysSRCzBJ/ygANtti3PkqVVNBqGou51FZpwSVfSItIuTynlOK9nOKNXzZo0VPeOnds9Qx3Yks4EICQBaWk9LbgLxuiQ3fUFHcvJZZkKV522Vx4gOVxaAMR8DzVRBUZC4UFFgGAZJWDJkc4A85tbEpyaVGbL0ahd9MpTuqh0NwxNtTLrsLCcbZw0cpOVZejMQxJYkGDMWiYAgdbzcHXYKmrVa+pJKhPiG12EQfIdMWR2p0dTuiAjdgqqqrMaQTFpm3nii8OzWkt+z1X/3Zm/ihYKzETFwCORPu7o512aq5Vq0U0KU3Y6RqgNYzJMWtyYc5xBYKOckBlCOpI0lStljlpEQD+uWKp26yvekFNJqBwqjUoLAgKRc8mj08WE/H6j5eqtWkRRDn/cFie6MDxQpjl7WEbANOGtTzCmp4QHhapWA3eRMlug3GwnUYwEPDl7lHpatUjvtdMHSe6ILICbN8PxAkX9sDZnijVmmmjA6dJUszmBJJvYC+wsMHd9U05mmXBpBXtCyj6GFoEyYM+h6zgPguWTvAoYuzDxr3JYIWgqCAfxCTMiIxQpqFlbSV0sNx67C8YtPZrhC1KJeqrSx8NypAXwj6yOlhgEZtWzGplK2ksQ7sdlUKp8STIsbgg3jc3PcWYOgRiNJYMXVh8JAebeIC2wMahGAWcYywpVe5psSDBIMbm4BgQTcQY54NytBsuw77KA9GEmOnNkJ8rYh4Y01VzDqzeIlove4TSI1EkgQgBJ5bWuWfrH9ncoCHZCFDDSZPk25AkjrGIKLx3ieus7eKD8POw9Ovrz54TGoQByt1MT0w/4j2YrKVj94kAmoCAV3kaXYEwLwOo2x7jOXFOggpEDSAGBct3iwdTMpEIVbmD6TbFAXZ5ahzFMBobxaegOlo64tGeoZnTNYoyA8wrRJjoD8sQdnuH6Cjux1qNYRYACtIlma2xnSL29sO+0NZe7hiVGoSSpHykX9sQV/KpW/3lKkjwdMtBIIvzbe+464kOfr/tOX75FUw+kbTI3uT08sT8C4zQT90aksWLBosZtyJjbBXHBTNWlUuWptpgCD4pmSfwiQZ23vgFPGOMd4rUSiowIkgEbegwNwrOKWYVSKWhwyQy01K7AM3xPeTBBg3m+J85lYJZqNNkZ2kir+9AvDCSqC1wt/fEHFeGUMvRVHUVKtZx3bajKrA3Xpy53YdJAA9q6qV8yrKyaXPd6nJAUrEzOw8U9OmEuYyVQOyJ+9j8VKXVgbiCBffFl7D5sq2YQaRUKhlZl1aIJB+erry54sKdqcwz93Toq21y2k8pJGwE85xRRaHBs21/2esJESUZRfzIEe+Aq2RrU3FN0ZHtAbw9ADJtE89sdLr8bLVe7arTprA2PjqNJBCzstjyJNowFS4nTzLtTWpTqVF8dCqVU6C1o2GxAvHNeYvA44XwXLdzT1Zegz6BrPdoZYC5JAMmZ54kqdmso0A0EAG2mVg/6SMS8PoGnTRCdRXdjzPM26nBIJtHXEUofs3lNJABUb2Oq4v+IMSLbbYC4dwGgpdaZrwV3ddIO4sSq6rEzYjEnEa6lilKoVfU0qtyWJ85iTtPlHlVs52hJFLRWraggVomZEyGBhT11QfS2Ki0//AOMynWp/zL/7cexVP2/M/wDeqfzp/wDtx7E+ql4zwBhmIpzUUkQSZG15n7X3xbKXA6bZYUqqoYS8SIIXdSQYPzxOqKtRlJuHtY/jvG5m8jANPiPempEhQSgJkE7CwN+Y3i+Kip5bhlQqniipSDITKglSdaEFrCCDeLavPCIV3FYtULgjUCZ8QmZv1BxdWzBp5jQop6e7dtVQgCZAGqbEA6fljFbh4V+/dZdjAJuCSpgxsZ0+fXFCngnF0ouihArrOqsQNTJMsr3EREggta1t8R8T4McxFfLlWqgL3tEwHmJ1AWEkbrY7xJsEXFcswdjqNyWO95udvfFmyeZfKZfu6HjqadblBq0m5M2vA35Ab74Bf2Xr01zFRNDjWNLd4YZPGAYIE65IiYv54U9paimuSrOw0gS+9hHygDDDjHHRURKohcyQVchR4ktBmLGfe0bRit1GLEliSTzOAZ9nMzozCdDK9fiEbTe8H2xcOI5jvhTqIwU0gNbBVZwLwQIaCZYQtxNyIOnn+UWWW0iRO+03x1vhfBKVFFAmo6n4mJOkkQQgnSovyF8BQuLZzv5WmthLEkeJiB7gf2xL2bUqrd4CJCsoNpUkw1yBpsf6YeVuEMjMKSU1lioBUSTuPiBAteYMQZ2OLRlckndqlcLUMQSfWYBJ1efKTeBYAKzmeEfvazK6OmYhjTDFWUsQwIkEkAMbreOUYY8a4wFBommmqoQqmooKFdyTMSFEmOfvjbO9msvmCaqFjUCgKjEaZpwFBHQ6YMmSOYvil8OFOm1SxA06iGOnxqfhtspkrFzB5m2AN4zn6mWdTTfXIIZioBJ6Te3ly6c8RZDij1qtNmVnWkj2UiSCLyTaPCsk9ffCTidZTYEsTctcSxubETuTvhl2XSKdepEwpQGdzUhQsc7SfKB1wFh7M1hmK5dmCLTOoQApltQVRHQB7jYbC8iPj/ExAVHFakx8DhvEjrBgk/C1wQZgibDEb8NGXeW7rvCkUmALr4fCdQlVLMHN9USvrIfG84rUnp01CJCnQEClmUjxECY58za2ALbLtUXXSrd1UB/ExUiILABVJksZBBMzH4cTZMnNOrNGuClcAwNQ2cFd2IPlBXCtMhmTlRVgmlo1Eqb2tJBGrYbiRAvGNOyXE1pay0wQslZkGYsOe/6nAWXiVR6NUNUctQVQw8OnxzAHhgNcEmIPlGJH4pRqeFwrE/FrGoLA5FpOq3S/OMVbtZmqqFKFTVqSXkiJ1EwYj+EDzuemEP7S3XAWvjdfLGoO6VUcRDIugE2OywCD8/PBYSpWojuY1a5KBxZSmorLH/tBtaxm/KjmqTzxaey3FancV6JUsgXWIIHd9T4mFpANpM4ArgvC6irUNelRLNM96rO4gfwqCdJO7D8sJOL/ALsUklWenqkqSVg6dMEwYCgCD+eJ8nnKlVSG0stgdZBtO4BN2H68lvGs0KlZ2G0kD0Fh9sA57HcSWnUq1KlkKwxAJIJ2iAeh3+eLVkIZlgEAoCAT1JbUb7+HbzxQuBUSalMRaoWQdDtPsLE4ufBT3rvSJNJaIVSaZAclySIf+EQeV5nECClmz35IVFr+LxNpAlSQGUuCLx5TFiJnA1Gse+ppKqRIOmI6k+EAEwPp1w07R5t6dUUq5FaiRYsBq87i6t6W25WxWhUWnULKZH4GPQj73I9jHI4o6aeI90aCuzMalTYGfik+6jfyA8sA8Q7aL42o3UQFJHhJ6wYJHQA4S0e0j1EJEKUpsr+AEVQUNrGxU+Lz8hitZfP92AAonmxAJJ8pHhHpviQPK3EjVapXW1TSp1JIDAShsTZrixPLfqgzjTHhi3OZPmcFVOOVb6ajQwKsh+FlPKNvfcdcL6mYkrtYRt9/zxRmD1x7Gf2hvL5Y9grt/EOHrVBuwMRKsVJW8iRcC825x71DinZnOhv3dbvKfgCyqrUA1CSzAAEhR8RN5NgYwX2M4lmS2nNE6Xph6RYKNQJHMeRG9xPmMW6omoRe436HrjPiOZcNzqqlVHitmGqafCSSQNMDUpFtU7W3npiw0+zGqS1erHeFwpKlVJM+EgKwFh9uZk+lwLLUKj1adMCpU5zOmbkICfCCZNvTaAGlOy9TaBi0VZ+zNBWRayu7Mw0suoDeLhbCLTJvNtrWfKcPpoppogCGQw5sDYgk72xObAz6nHmOJRw7tBku4qmgQQ9PwkkyXG6vsIDKQQPvhdVpwMd1z+Qp1RFVEcA2DKDHoSLeoxVuN9jMvoNRUqyt9CVBpIFz8Ss5sNlIJ5Rvi0c74ZnmovrXf8/THVeyWfbMZUVGjVJB07eE9PSMUji/AKbolTIU6tRbiot20kaSsWk2JFiRYYcdk+IVaVEUWpMhVmnWCpOq+zRtMewxdF3y+TBZm0iQRBIG0TY+5+Z6nA3HBpSRq8BkhTE+vUeV8Zy+ZZgIJvb5YS9rc9U7lVp02qPVggIjMYW5mJ5lRy54ioOEVyMwWFw0jcGd4j3M+4wk4vw6nSr6VqCatTU41S6pclbWGtmidXIctUQ089VoJLUagKjdhpCsTImRykbf5cVdGLOLmSd+eKietlv3hGk/F8J332PORt1w+4EQaBRGRSK5eG1BSo0QNQBt4Y69cKKz6SWHxT7z64gp1/CRt/XAWHNVaj5j95AYvpRQbnWdOoskAgzOrc7RAgBrlqgqQwbVOxB9BhcuYYsGBuLg73BkY6FluPZZ0FRqiISLqT41PSNzfaBfAS8X4wKNOhqp6CRAVCAVC6Y5RExYjYnCbhtDKVK1JaFKWaqrXJ1U1EuQACFKwIBMkSN7YQ8Z4r+0VDUFkC6UG8KCTJ8yTJ9heMRcGpZlqq1MvTqMQSAwU6bggy1lEydzgDOI1EzedrM76VIOhvJYC8tovgDiPCu70ANqLCdoAB235kSb+WGXFOGDK0aTV47+6oiEQqTJLN+I7gAWE8+SbPVdT6g0zF+e3Pa/XADVKZBg74M4a9qi3l0iZgC4JnygHAReThjw/OGkGspVvwsoYSOfiFj6eXIYAgUFpKH2LtKrzWmIIJB5tKn0HnhQ3niXOZtqhLMZJJJ9SZOJ8hlzHekWW6qSQXj4itvFotIBkTPIwDavlAlTJmlJtDAH8VNv3h6CZn3GCeCqtSnmTUYy1QT49MBeZJtzO/SxGAWzev8AehSCUcM4Fi/hveRMTJ3O++AuCZ0pVYg2YG14PMbGRz+eAO4wlNxUqUy0a/DrfUwtzu0+s4U0qXh1ESAfv/S2JOJZxmJEQJ2kn6sScaZKXZQWChT8R2UE3JjlgGPB+B5iuNdGme7EqXJCgzY3YiY2tMc8KTSh2VvCQSCD1FiPbHZaWaRcuoojWiKi0wDvEBQTy5Sek45Nx3hlajVbvVuxLahs2okzbb0xFAvT3i+IyMNey+Q76vTDU2qUixV9IaACCJLLtBIMyP6YtnEf8OlMmhWK/wCWqJH/ADJcD1U4qKFp9Pl/bHsXD/4dZv8Ajy3/ADP/APrx7EuCz5PN03NFVYfu6BBAIlWlFKsJsZQiPI9MPaKNpUSRFiPt9P64D4dwpKWZrVk3rASIsCJkg73mThpmTpBJxFLMzWCnyWZ+UnnibKVqdS6urQOXL+uF3EsxTVSKr6FcxI3g3PI+nviPJ5KnR1ZkOHpKjQRc8tosbSPfBD1/uPTGynHPW4/mataaRcDmFXUFE8wQd45+ftYuy3GXryKhkgSLQYBIMxaRbpiwPag33xqee3LGwqLOmRqFiJuLA7el8YM/TEUOIBbrubf2vjFSL9JHP05YJVV8rjHmqgTAG3LBATUmKkI2g3AYIDpJ5xEGPPFQzNfOK3dGVmyksADJi5PL2A2gDc36SZ3A8/8ApgTO0FMkxb9dcXFc0rcDr1NYr1dBpnSquDBaNZAImwBmRPsL4r/dsjsrWIMHyI/Kfrjp/Hez/fCQSGWy3NhMwOl72x7hnBUVFSrRosVsDoU/UifnOLUc44nmQ4sAD/lmNyee1jEdAMA0KDtOlWYCNRAJCzzJFgN7nHXMxwTLkXy9HmJ0KPTbAicIqoy9xpp0i4DIFjSNiy9W533i87YUc2ppokNYz94v6YKyObSmHBRHLCFZv+GQZkCCCfX7SDdaOUp1qwonJU0RCSzv8TRMXWCT1BYjrYRhN2q4DXdlanl6fdgEKMukEXnxgKD7wfXAJc9xJ8xUlhqdoUBbSdgBJ9BJJx0jsvwxUphEcgJALL8NVr6jB+YIgwQJgEYqOQ4ImXUV3qg1FVv3cQFYyo8U3iGBtGobwJPRKXgoCxBKzBmQW9ybT8hiaOc/4g5wM9NQBZdc84YwvtA+vlhDT4W5AAUljeOk7T5npy+zbidRanEW1CVVoj+RdvTUNsbcX4611pwHPxOBcTvB3k9eXrihPmD3U01IL/iYcj/CD1HPpf2EqNIGMqPy/LGa5vgCuDcO75wCStMEa3AnSPzOw/tjpefp0UpLT0/utGmOgHOevOet8T9jsgtLK00Kw5Gt5Akswn6CF9sPVpLaw54lHM62Wf8AZtDIPGxZYWIEaUOmJGplB2vIvM407P8AZvNLVR2y5Cizd4VFjb4SQfPbF/qZlGZR3bPBMFqchSOhO3qMFuwYeo64VVR4h2FNZhpdKSiZhSxMn2A+f2wZkOxCZcFkfXUkQXVQBE7WN785EhTFsPo3g7j8sSmlIMzcD9bYlRWeFZdaLle6NItdxJKEgHxA6tIPIgSTE23wJmuPrWq0qa0lqoGGvUoZd7QCsmBcG02BGLJ+xU6MsdybAedthiWjkVUkgQS14H9vPFoKp1mIEbRYRH9bYlUsdwNsepgfXGKlTYD6Yyqa/l9fyxjA+kdD8sexBhBf54gzb3AjFX4F26WvXp0jQZC5IDawYsTtpHTFqSj4gSf1740is8ezFL9oRK8mmKf4ZkOx3sdoHnytgjiZpU+HsKLakJgGbks8kbDa/nGGvEOB0axDOsPHxKYNrX5H3BxD/sJRljlwxM6iG2IJJYHflYW8+uKF/Yal+4Y3BNTnvYDEuTy5OcZ/8zfL4QfWfviu0jXydRaK+B3htIh9ZNuc3JtPl6YuXBssQhczLR6wJv774BTTBfNC29Usb8kMi3sMM+PZxqYTSYJJ5A2HkfX6Yj4PRivXmPiJXqAWM/Ix88a8Yp95UCTtC+7XP0PTEDJK2mkHcAEJqY7R4ZOFfD+PIaavURk1D+b4iI2vuemCuO1gqCnY6zEE7Lz/AKDFS4rm0FSnTDAkOhierAx6jFHQVXyG2B6hJLelvriXVz9Rij9mspVbMtU1OBUqE7kAqDO21wIxFXY05+Q/W+NazKkzv0xtXqH4U3I35CPywozVNg5NNm1ARMyWJIknlYiIiBeN8ENFokmX5Gw6YyRLbDr9sV7tb2ifKmiiaGd7sXBiFAEwpFyZNtowHw7t3Sa1WmyEkAaTqk+liPrhFWhKGkm0b/XA1JeUA7iDg+lVV1LKwYTuL/bCrimYNNCygyDaBqg+Y1LI9/zwFczGVQV6OWRAEaoCxudURN5udKQSZ5TizcX4iq93rYLJY3NvDY8+hOKR2ZCvnqRAXUA7NpDADwkXVhvffzBk4tvangi5lNH4wGNNjPhYkH5GNPO04qOW1cwy1XeDLlisjfU0yJ3GB3WPU742RX+EE3NxNvpY4JQBVLbuSQB6WLfPFAtKQbj4bn+n1wRwfKd5XopEhqiA+hYTPtOM16OmKZ+InU/9B98N+xoAztIk7MR7kED74DqrUxqkG89cSQTv1xmpVVd2A23IH3OMd6vmdjYYyqBluLDc42ROUfr5YGzmeCso8SgneJ2jnsN8RtxlF+FGO+8D88AzSltjWrXC7CTGKFxjt7WVitJKYA5sGJJ57MLYZdi+IVczTdqpBIcgWAsVUxHrNzfCByYk1KzKLAjUQNvWMG5fNU6mru3R4idJBjpMT0+mKl26y5/dsB+E3/kM9I/FiHsJWIrVU/jSfdTYfJjiovmrEFSoJvyP654kix9Bgevcm20HpjKiZ9P17Y9iXucexBxTg1YUs7QYgBTVU+Q1DSfQeL5RjsSNvO4MY4RWrawZ33Xy5R8h9Bi98A7aO1GcwuqG060jUYAMkEwTfcRttjeovZfkOsYizhqBA1JQ7bQTy5n4hflhXk+0mWd9IqgN/CwZTO34gBPocPqZv74iqNmuLBc2teupASwQBgRpUi2qFNzNid8XahUDqrCYZQRNje9xyxDk+F06WoCWD7h4Nr22Fr88FFoj1j2wRW+0XC6hY1aYLWsFnUDYEj72vjXs0KrnvKkgA+GbFjsTe8D74s4Xb5fq2NWF+owFTTiYzGaemD4QxAIv4U536naJ3GEvEKCJm9FRlZgykEhl30nqRaY/LFxyfZ6jRfvKSldSkEEki97TJG2F3HuHxWFdggQBZJMMNJvb8XKALnbFDzi2bShSeq5hU+5IA95OK12f7QJXqMtFGAUDxGBYkz1jbckYL4nknz9PxM1KiYdVCgs0TBbp1AHlPTANLsj3Q/daWjzg/wDiwFpFYIrEXIDEnlYT77YVcGra3E7gEkAg7W5EnfqMKcr+0g1adRaoTuXgNcE2Ag3uQTYYI7FDwVZF1YD0nVb+2Ae16S1JVlDKQbMAR9RE45gKCPnilFYXvdCAGYAIE3Ox+KPtjoXE873GXrVdiqnT6my/+IjFP/w8yevMd5Eimv8A4mlRy6Thgs+bo1srlaxpBTUldIiQRIBIFjME28sIOO8WGhVquxqaRrWn8CvuROrTI2O5taMXjidbQk+wxyzj3EGdzJIPTbbbDA07ANqzbtLmKTfFciWpje/ni957MLT1VHJ0oJMXt6Yrn+HvCtCGs3xVBYdEnfbmR8gOpwV2v4k1NNKx+8kH+WAP64dVQcvlGeQpAn5T5np6Y8irTliAzhiFXeWBN/5RiWlSb/hte8IAb+WJ+HUVvVIkljE7ASelsVABQqC7GWbb8/74xwxiG1dGB+uGNfI6zqZjJG0AW8t/vgVqGnwqNxHWcBY6vA6gHf8A7vu3GqQfhBFibDrHPFj7N1WQLSJLLEqTyi8X5foYr+W4437KlEbwVL+QOwHI3F/pibgeZC5imDMlv4iTcEXnrPWcQXDiWSNVQAwWDM78sJs7wNIIapUb/KsL/Q4cZrNxYm5sFG/vgWhRJMsLkWH54go3aLs2qU1akpnvAGJJJghj6RIF8POwFHQKqmJOg2IO2oHY+Yw47T0AcrUtOnS1vIjr5T54r3Y1iMwREBkYTJJJBDe1gdsXimnbyRl1b+Gpf3BH3xUexuZjOUyT8RK7dVP0mMXLtnT7zKVoFl0sPZlk/Kcc84dX7upTcCNLAz/KZwwdjA/rgfLjU09fPpiWsdKk9NvfGcnT0gXnGQVr88Yxr3gxnGR86zi19lKnhAEA95NtwCFEx7EemKkTh72VLqxaUFNYZ9bAGP8AKNyf1a2OqDqdNRVzDMsAR4Z1G5Np9r8vphrw7t3UoBFzCGqGWzAgOBNpBs1ovIPqcAcN41R0ZlmcK7t4VbcgKY8jcnnhBxzMo9RO7OpURQNxMb74DqfD+22UqG790elUafrdfrh7Rrh11IwZTcFSCPmDGOEZfVUdQByAgdAN/pOGdPP1cm1MU2AYy0xybwwYsfhO/XEg7VrvBxsRHzxz3Kdvmj97QB/zI0e8MP8A1YY5P/EPKtZmdD0dD90JHzxILY6HcXv1FsI63DUZjVqszqhsG+GfIAAb4kXjtCqDprIwiTodSfQibY9UrCudCGEFzcSflgC6GYhUBNyNvtfGRVVokA2gzZh5GOXniPNcOBvqaQQbmRHQTsI6fXG+Wy7TcAgG3WPl9cFSU8tYFbSItB++JGp2J3JAk2kx6YlqMF589ievviAMYJMbkdbXwCDtPw2pmKXd0yo8QYhifFAIA2MXv7Yk7HcGfLUW7wQ7MWIkGALC4MbCffDjKr188AdqsxXWif2YS8hTt4ZIE3PKfPrywFV7bcdadCVCAeSqNv5tVh6A/wBMU7h1E1atNBMuyrM3gkD7Yv2R7P08yVzFRdQ3UKbEIYlxEsX+I2FoEm+Ich2KNKulbv8AWFYsQaekkweeo8yOQxUXDKIqoQogABQOg2+2KR2qr68wUv4RAA9See3M3xdaXwt6i3188c1errqOWsWJ1Hn6YYrL1BSpVHXkI1G8sbADyBM+cYFy2Uq0lmmCwi6xII9LziTtRmAKVOkogElj5x4R7ST8sMKWf0UEZfiZRuLTHpe/2xUQ5XPSukqV87xPvsfKcQ1XAkz5E4mzuaKU5dpdxJJtvyEWt88Ijm/O3LAXHsnlqNRijjUAupfEQQZAbYjeV36YW1eJ9zmI1QEqRA/ytF/liPsvXbvQYgNKg+oJsPUC+LGez2XqOWqUzqaSfG0Ez0ER6YgsQEExdpuf1sME0lgec39/6YEpMBz5demCqR1Hy3xFb5ihrpMkRqUr6SCMVTIcIzK1qbHuwiN4oa8QQdhBN+uLk7QOvTELqx3sBBA/RwAuYy/eUmp/DrRkHOJBE8tsVmh2DWfFmH/0oF9rscXFVj2P39sSqkb9euFCvNOA1OmTuBJIuSLDbaTzwyYaVMdP1vhHk311u9/Dq0r6fq+HNdoWT6fqBgN+/Hl9Pzx7C3vW8/pj2MiingOWoi9Qz1IkzPIagCD5csKyuXCmaL1HkxqbSo6EgAknYR9cNMzs3qv/AJsAVPxev9cbQiztNnPwooHJEC/a84ENEg4f1djhM+2KNKLlTI5ecT5RM4kQvUfUb+fQDYYiG/664dZT4f8ASfuMBEyEX2tPl/TCNRi0ZP8A3qeq/fCDif8Avan85++A3yi+E+vPE/c+3oL3GBMvv7H+mHFP8vvihZlOK16YhK9VZ5B2g+0xi+8J7dCnlx3xqVKkCDpUatgQCOm/igm+ObvscSHl6f0xB1zJ9pcnXuaoQmLVBpM+R+H5HFhpgafCZBMgj88cPf4V9Ti8f4YfDX9E+74m4q61amlSdzMAdZxtRo+CGMzc+pva/LEea2/1D7YMbY+mIB8tk6dNAiDSosIt7z1xoyMANR1b3O8cvliXM8v5h/TEuZ+E/rpiBLxav3VF6gvCNHK8W5WvjmdLOU9fiJQbmVn7fPljofa3/wCTqeq/+ZccrzvL9dMawZ4tnO+ql4IFlUdFG3vzPmTgzhOeWBTqGApOk+pmCfWcLDtjRsVFj4nmUZh4qZUc5VuXIjb2wrpZlFYn7D88BDHlwF/7P8NqVhRrJoWmGDSWOo6WuNIUj8JHxYuL0fvhJ/h5/wDIp/M//nbFhb/1DGVBLuAT1G+GWXowB6dMYXceuC+mINCcafl64824/XLG429jgNNP9MB8brxTKgwz2F9gdz8sGjb2wo4j/v1/lwFS4t2j/ZmCUl16GDVL2MWKCQbydxEEc74umdzEopHOD7N8tpnHJuKfi9W//I2OpZ3+i4o93i9cexHj2IV//9k="/>
          <p:cNvSpPr>
            <a:spLocks noChangeAspect="1" noChangeArrowheads="1"/>
          </p:cNvSpPr>
          <p:nvPr/>
        </p:nvSpPr>
        <p:spPr bwMode="auto">
          <a:xfrm>
            <a:off x="307975" y="-1858963"/>
            <a:ext cx="61912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://assets.fightland.com/content-images/article/mma-meets-third-wave-feminism/d84d0ceb76dddb9b0dfefc0880dec153_vice_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2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French second wave feminists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24400"/>
          </a:xfrm>
        </p:spPr>
        <p:txBody>
          <a:bodyPr>
            <a:normAutofit/>
          </a:bodyPr>
          <a:lstStyle/>
          <a:p>
            <a:r>
              <a:rPr lang="en-US" sz="2400" b="1" dirty="0"/>
              <a:t>Simone de </a:t>
            </a:r>
            <a:r>
              <a:rPr lang="en-US" sz="2400" b="1" dirty="0" smtClean="0"/>
              <a:t>Beauvoir</a:t>
            </a:r>
          </a:p>
          <a:p>
            <a:pPr lvl="1"/>
            <a:r>
              <a:rPr lang="en-US" dirty="0" smtClean="0"/>
              <a:t>Wrote </a:t>
            </a:r>
            <a:r>
              <a:rPr lang="en-US" b="1" i="1" dirty="0" smtClean="0"/>
              <a:t>The Second Sex</a:t>
            </a:r>
          </a:p>
          <a:p>
            <a:pPr lvl="1"/>
            <a:r>
              <a:rPr lang="en-US" dirty="0" smtClean="0"/>
              <a:t>Refused to marry her lover, the famous philosopher, Jean-Paul Sartre</a:t>
            </a:r>
          </a:p>
          <a:p>
            <a:pPr lvl="1"/>
            <a:r>
              <a:rPr lang="en-US" dirty="0" smtClean="0"/>
              <a:t>Wrote the text for the </a:t>
            </a:r>
            <a:r>
              <a:rPr lang="en-US" b="1" i="1" dirty="0" smtClean="0"/>
              <a:t>Manifesto of the 343 Bitches</a:t>
            </a:r>
            <a:r>
              <a:rPr lang="en-US" dirty="0" smtClean="0"/>
              <a:t> (</a:t>
            </a:r>
            <a:r>
              <a:rPr lang="fr-FR" sz="1800" i="1" dirty="0" smtClean="0"/>
              <a:t>le </a:t>
            </a:r>
            <a:r>
              <a:rPr lang="fr-FR" sz="1800" i="1" dirty="0"/>
              <a:t>manifeste des 343 </a:t>
            </a:r>
            <a:r>
              <a:rPr lang="fr-FR" sz="1800" i="1" dirty="0" smtClean="0"/>
              <a:t>salopes), </a:t>
            </a:r>
            <a:r>
              <a:rPr lang="fr-FR" dirty="0" err="1" smtClean="0"/>
              <a:t>which</a:t>
            </a:r>
            <a:r>
              <a:rPr lang="fr-FR" dirty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signed</a:t>
            </a:r>
            <a:r>
              <a:rPr lang="fr-FR" dirty="0" smtClean="0"/>
              <a:t> by 343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admitted</a:t>
            </a:r>
            <a:r>
              <a:rPr lang="fr-FR" dirty="0" smtClean="0"/>
              <a:t> to </a:t>
            </a:r>
            <a:r>
              <a:rPr lang="fr-FR" dirty="0" err="1" smtClean="0"/>
              <a:t>having</a:t>
            </a:r>
            <a:r>
              <a:rPr lang="fr-FR" dirty="0" smtClean="0"/>
              <a:t> abortions (</a:t>
            </a:r>
            <a:r>
              <a:rPr lang="fr-FR" sz="1600" dirty="0" err="1" smtClean="0"/>
              <a:t>illegal</a:t>
            </a:r>
            <a:r>
              <a:rPr lang="fr-FR" sz="1600" dirty="0" smtClean="0"/>
              <a:t> at the time)</a:t>
            </a:r>
          </a:p>
          <a:p>
            <a:r>
              <a:rPr lang="en-US" sz="2400" b="1" dirty="0"/>
              <a:t>Women's Liberation </a:t>
            </a:r>
            <a:r>
              <a:rPr lang="en-US" sz="2400" b="1" dirty="0" smtClean="0"/>
              <a:t>Movement (MLF)</a:t>
            </a:r>
          </a:p>
          <a:p>
            <a:pPr lvl="1"/>
            <a:r>
              <a:rPr lang="en-US" dirty="0" smtClean="0"/>
              <a:t>Protested during the student protests of 1968.</a:t>
            </a:r>
          </a:p>
        </p:txBody>
      </p:sp>
      <p:pic>
        <p:nvPicPr>
          <p:cNvPr id="1028" name="Picture 4" descr="http://kaggsysbookishramblings.files.wordpress.com/2014/01/sim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61080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bellyon.info/IMG/jpg/mlf.jpg?16308/dde285cbccbb0642987f43b971894742f1b6a6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46117"/>
            <a:ext cx="2971800" cy="15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wave feminism </a:t>
            </a:r>
            <a:r>
              <a:rPr lang="en-US" sz="3200" dirty="0" smtClean="0"/>
              <a:t>1990s to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Incorporates the concerns of </a:t>
            </a:r>
            <a:r>
              <a:rPr lang="en-US" b="1" dirty="0" smtClean="0"/>
              <a:t>queer</a:t>
            </a:r>
            <a:r>
              <a:rPr lang="en-US" dirty="0" smtClean="0"/>
              <a:t>, </a:t>
            </a:r>
            <a:r>
              <a:rPr lang="en-US" b="1" dirty="0" smtClean="0"/>
              <a:t>working class women</a:t>
            </a:r>
            <a:r>
              <a:rPr lang="en-US" dirty="0" smtClean="0"/>
              <a:t>, and </a:t>
            </a:r>
            <a:r>
              <a:rPr lang="en-US" b="1" dirty="0" smtClean="0"/>
              <a:t>women of color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ombatting stereotypes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econstructing gender roles</a:t>
            </a:r>
          </a:p>
          <a:p>
            <a:pPr lvl="1"/>
            <a:r>
              <a:rPr lang="en-US" dirty="0" smtClean="0"/>
              <a:t>Promoting sex positivity</a:t>
            </a:r>
          </a:p>
          <a:p>
            <a:pPr lvl="1"/>
            <a:r>
              <a:rPr lang="en-US" dirty="0" smtClean="0"/>
              <a:t>Supporting rights of sex workers</a:t>
            </a:r>
          </a:p>
          <a:p>
            <a:endParaRPr lang="en-US" dirty="0"/>
          </a:p>
        </p:txBody>
      </p:sp>
      <p:pic>
        <p:nvPicPr>
          <p:cNvPr id="2050" name="Picture 2" descr="http://static1.demotix.com/sites/default/files/imagecache/a_scale_large/2400-4/photos/1376445502-over-150000-people-gather-on-national-womens-day-in-tunisia_2419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2" y="4114800"/>
            <a:ext cx="3930770" cy="24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4474</TotalTime>
  <Words>698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Adjacency</vt:lpstr>
      <vt:lpstr>Feminism</vt:lpstr>
      <vt:lpstr>vocabulary</vt:lpstr>
      <vt:lpstr>American Influence</vt:lpstr>
      <vt:lpstr>First wave feminism 1860s-1910s</vt:lpstr>
      <vt:lpstr>Famous British first wave feminists</vt:lpstr>
      <vt:lpstr>universal women’s suffrage</vt:lpstr>
      <vt:lpstr>Second wave feminism 1960s-1970s</vt:lpstr>
      <vt:lpstr>Famous French second wave feminists</vt:lpstr>
      <vt:lpstr>Third wave feminism 1990s to now</vt:lpstr>
      <vt:lpstr>Famous Third Wave Feminists</vt:lpstr>
      <vt:lpstr>More Third Wave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Feminism</dc:title>
  <dc:creator>Admin</dc:creator>
  <cp:lastModifiedBy>Staff</cp:lastModifiedBy>
  <cp:revision>29</cp:revision>
  <dcterms:created xsi:type="dcterms:W3CDTF">2014-11-14T16:06:27Z</dcterms:created>
  <dcterms:modified xsi:type="dcterms:W3CDTF">2016-11-29T15:20:19Z</dcterms:modified>
</cp:coreProperties>
</file>